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256" r:id="rId2"/>
    <p:sldId id="257" r:id="rId3"/>
    <p:sldId id="274" r:id="rId4"/>
    <p:sldId id="284" r:id="rId5"/>
    <p:sldId id="285" r:id="rId6"/>
    <p:sldId id="287" r:id="rId7"/>
    <p:sldId id="291" r:id="rId8"/>
    <p:sldId id="297" r:id="rId9"/>
    <p:sldId id="302" r:id="rId10"/>
    <p:sldId id="294" r:id="rId11"/>
    <p:sldId id="321" r:id="rId12"/>
    <p:sldId id="301" r:id="rId13"/>
    <p:sldId id="299" r:id="rId14"/>
    <p:sldId id="300" r:id="rId15"/>
    <p:sldId id="323" r:id="rId16"/>
    <p:sldId id="306" r:id="rId17"/>
    <p:sldId id="304" r:id="rId18"/>
    <p:sldId id="305" r:id="rId19"/>
    <p:sldId id="311" r:id="rId20"/>
    <p:sldId id="314" r:id="rId21"/>
    <p:sldId id="312" r:id="rId22"/>
    <p:sldId id="316" r:id="rId23"/>
    <p:sldId id="313" r:id="rId24"/>
    <p:sldId id="315" r:id="rId25"/>
    <p:sldId id="317" r:id="rId26"/>
    <p:sldId id="324" r:id="rId27"/>
    <p:sldId id="318" r:id="rId28"/>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esschalck Joris" initials="MJ" lastIdx="3" clrIdx="0"/>
  <p:cmAuthor id="2" name="Marie Vandeputte" initials="MV" lastIdx="1" clrIdx="1">
    <p:extLst>
      <p:ext uri="{19B8F6BF-5375-455C-9EA6-DF929625EA0E}">
        <p15:presenceInfo xmlns:p15="http://schemas.microsoft.com/office/powerpoint/2012/main" userId="S-1-5-21-1579880239-2305947980-3612288401-11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007114"/>
    <a:srgbClr val="A0C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4CA7B-E359-4D34-9C71-FFC7C4E713B4}" type="doc">
      <dgm:prSet loTypeId="urn:microsoft.com/office/officeart/2005/8/layout/cycle7" loCatId="cycle" qsTypeId="urn:microsoft.com/office/officeart/2005/8/quickstyle/simple1" qsCatId="simple" csTypeId="urn:microsoft.com/office/officeart/2005/8/colors/accent3_2" csCatId="accent3" phldr="1"/>
      <dgm:spPr/>
      <dgm:t>
        <a:bodyPr/>
        <a:lstStyle/>
        <a:p>
          <a:endParaRPr lang="nl-BE"/>
        </a:p>
      </dgm:t>
    </dgm:pt>
    <dgm:pt modelId="{167193ED-BD07-4AFB-B603-40A70A1CB4C1}">
      <dgm:prSet phldrT="[Tekst]"/>
      <dgm:spPr>
        <a:solidFill>
          <a:schemeClr val="accent1"/>
        </a:solidFill>
      </dgm:spPr>
      <dgm:t>
        <a:bodyPr/>
        <a:lstStyle/>
        <a:p>
          <a:r>
            <a:rPr lang="nl-BE" dirty="0" smtClean="0"/>
            <a:t>Patiënt</a:t>
          </a:r>
          <a:endParaRPr lang="nl-BE" dirty="0"/>
        </a:p>
      </dgm:t>
    </dgm:pt>
    <dgm:pt modelId="{34FD6EDD-A60F-43AB-A50E-F5D109FB08D0}" type="parTrans" cxnId="{AB975497-9895-4310-9BB6-8663D149607F}">
      <dgm:prSet/>
      <dgm:spPr/>
      <dgm:t>
        <a:bodyPr/>
        <a:lstStyle/>
        <a:p>
          <a:endParaRPr lang="nl-BE"/>
        </a:p>
      </dgm:t>
    </dgm:pt>
    <dgm:pt modelId="{9A6019AB-FA3C-4ED1-9A4F-41032633FC2F}" type="sibTrans" cxnId="{AB975497-9895-4310-9BB6-8663D149607F}">
      <dgm:prSet/>
      <dgm:spPr>
        <a:solidFill>
          <a:schemeClr val="accent1">
            <a:lumMod val="60000"/>
            <a:lumOff val="40000"/>
          </a:schemeClr>
        </a:solidFill>
      </dgm:spPr>
      <dgm:t>
        <a:bodyPr/>
        <a:lstStyle/>
        <a:p>
          <a:endParaRPr lang="nl-BE" dirty="0"/>
        </a:p>
      </dgm:t>
    </dgm:pt>
    <dgm:pt modelId="{A94D6B79-7E31-4055-81F7-44D69C97351F}">
      <dgm:prSet phldrT="[Tekst]"/>
      <dgm:spPr>
        <a:solidFill>
          <a:schemeClr val="tx2"/>
        </a:solidFill>
      </dgm:spPr>
      <dgm:t>
        <a:bodyPr/>
        <a:lstStyle/>
        <a:p>
          <a:r>
            <a:rPr lang="nl-BE" dirty="0" smtClean="0"/>
            <a:t>Arts</a:t>
          </a:r>
          <a:endParaRPr lang="nl-BE" dirty="0"/>
        </a:p>
      </dgm:t>
    </dgm:pt>
    <dgm:pt modelId="{F6A2345B-4A97-422B-96B9-219EC42E09D4}" type="parTrans" cxnId="{0419AAE3-0048-4A72-99E3-7A2121633D8F}">
      <dgm:prSet/>
      <dgm:spPr/>
      <dgm:t>
        <a:bodyPr/>
        <a:lstStyle/>
        <a:p>
          <a:endParaRPr lang="nl-BE"/>
        </a:p>
      </dgm:t>
    </dgm:pt>
    <dgm:pt modelId="{1A1D721C-FC0B-44C3-9526-8176BB42E357}" type="sibTrans" cxnId="{0419AAE3-0048-4A72-99E3-7A2121633D8F}">
      <dgm:prSet/>
      <dgm:spPr>
        <a:solidFill>
          <a:schemeClr val="accent1">
            <a:lumMod val="60000"/>
            <a:lumOff val="40000"/>
          </a:schemeClr>
        </a:solidFill>
      </dgm:spPr>
      <dgm:t>
        <a:bodyPr/>
        <a:lstStyle/>
        <a:p>
          <a:endParaRPr lang="nl-BE" dirty="0"/>
        </a:p>
      </dgm:t>
    </dgm:pt>
    <dgm:pt modelId="{F28A9DFD-68AD-4C05-AF25-7291D6E2FAE2}">
      <dgm:prSet phldrT="[Tekst]"/>
      <dgm:spPr>
        <a:solidFill>
          <a:schemeClr val="tx2"/>
        </a:solidFill>
      </dgm:spPr>
      <dgm:t>
        <a:bodyPr/>
        <a:lstStyle/>
        <a:p>
          <a:r>
            <a:rPr lang="nl-BE" dirty="0" smtClean="0"/>
            <a:t>Apotheker</a:t>
          </a:r>
          <a:endParaRPr lang="nl-BE" dirty="0"/>
        </a:p>
      </dgm:t>
    </dgm:pt>
    <dgm:pt modelId="{28A8CD46-2FC2-4190-ADE4-AFE0E76D107E}" type="parTrans" cxnId="{51042C4F-3D95-4314-ADF9-2C1856AA4F0A}">
      <dgm:prSet/>
      <dgm:spPr/>
      <dgm:t>
        <a:bodyPr/>
        <a:lstStyle/>
        <a:p>
          <a:endParaRPr lang="nl-BE"/>
        </a:p>
      </dgm:t>
    </dgm:pt>
    <dgm:pt modelId="{DF2FAE4D-CDBE-46A0-9B7A-0995F44BC127}" type="sibTrans" cxnId="{51042C4F-3D95-4314-ADF9-2C1856AA4F0A}">
      <dgm:prSet/>
      <dgm:spPr>
        <a:solidFill>
          <a:schemeClr val="accent1">
            <a:lumMod val="60000"/>
            <a:lumOff val="40000"/>
          </a:schemeClr>
        </a:solidFill>
      </dgm:spPr>
      <dgm:t>
        <a:bodyPr/>
        <a:lstStyle/>
        <a:p>
          <a:endParaRPr lang="nl-BE" dirty="0"/>
        </a:p>
      </dgm:t>
    </dgm:pt>
    <dgm:pt modelId="{EBAAE8AF-5843-4767-9333-C187A3BAD508}" type="pres">
      <dgm:prSet presAssocID="{0554CA7B-E359-4D34-9C71-FFC7C4E713B4}" presName="Name0" presStyleCnt="0">
        <dgm:presLayoutVars>
          <dgm:dir/>
          <dgm:resizeHandles val="exact"/>
        </dgm:presLayoutVars>
      </dgm:prSet>
      <dgm:spPr/>
      <dgm:t>
        <a:bodyPr/>
        <a:lstStyle/>
        <a:p>
          <a:endParaRPr lang="nl-BE"/>
        </a:p>
      </dgm:t>
    </dgm:pt>
    <dgm:pt modelId="{A77D6FFE-A585-40B0-BFFE-A095C0A7801D}" type="pres">
      <dgm:prSet presAssocID="{167193ED-BD07-4AFB-B603-40A70A1CB4C1}" presName="node" presStyleLbl="node1" presStyleIdx="0" presStyleCnt="3">
        <dgm:presLayoutVars>
          <dgm:bulletEnabled val="1"/>
        </dgm:presLayoutVars>
      </dgm:prSet>
      <dgm:spPr/>
      <dgm:t>
        <a:bodyPr/>
        <a:lstStyle/>
        <a:p>
          <a:endParaRPr lang="nl-BE"/>
        </a:p>
      </dgm:t>
    </dgm:pt>
    <dgm:pt modelId="{D65C979A-3B76-4F19-A522-6B8646AD2A51}" type="pres">
      <dgm:prSet presAssocID="{9A6019AB-FA3C-4ED1-9A4F-41032633FC2F}" presName="sibTrans" presStyleLbl="sibTrans2D1" presStyleIdx="0" presStyleCnt="3"/>
      <dgm:spPr/>
      <dgm:t>
        <a:bodyPr/>
        <a:lstStyle/>
        <a:p>
          <a:endParaRPr lang="nl-BE"/>
        </a:p>
      </dgm:t>
    </dgm:pt>
    <dgm:pt modelId="{638A02BA-7252-4029-92DF-911A509488DA}" type="pres">
      <dgm:prSet presAssocID="{9A6019AB-FA3C-4ED1-9A4F-41032633FC2F}" presName="connectorText" presStyleLbl="sibTrans2D1" presStyleIdx="0" presStyleCnt="3"/>
      <dgm:spPr/>
      <dgm:t>
        <a:bodyPr/>
        <a:lstStyle/>
        <a:p>
          <a:endParaRPr lang="nl-BE"/>
        </a:p>
      </dgm:t>
    </dgm:pt>
    <dgm:pt modelId="{AF390187-3718-4402-8EF2-BAF50FAB23D1}" type="pres">
      <dgm:prSet presAssocID="{A94D6B79-7E31-4055-81F7-44D69C97351F}" presName="node" presStyleLbl="node1" presStyleIdx="1" presStyleCnt="3" custRadScaleRad="143321" custRadScaleInc="-15922">
        <dgm:presLayoutVars>
          <dgm:bulletEnabled val="1"/>
        </dgm:presLayoutVars>
      </dgm:prSet>
      <dgm:spPr/>
      <dgm:t>
        <a:bodyPr/>
        <a:lstStyle/>
        <a:p>
          <a:endParaRPr lang="nl-BE"/>
        </a:p>
      </dgm:t>
    </dgm:pt>
    <dgm:pt modelId="{5DE561D9-E344-4429-89ED-6D117981996C}" type="pres">
      <dgm:prSet presAssocID="{1A1D721C-FC0B-44C3-9526-8176BB42E357}" presName="sibTrans" presStyleLbl="sibTrans2D1" presStyleIdx="1" presStyleCnt="3" custAng="1897554" custFlipHor="1" custScaleX="59235" custLinFactNeighborX="54602" custLinFactNeighborY="37422"/>
      <dgm:spPr/>
      <dgm:t>
        <a:bodyPr/>
        <a:lstStyle/>
        <a:p>
          <a:endParaRPr lang="nl-BE"/>
        </a:p>
      </dgm:t>
    </dgm:pt>
    <dgm:pt modelId="{0F7F23C1-A3AB-43A5-A896-9B34FEE06B44}" type="pres">
      <dgm:prSet presAssocID="{1A1D721C-FC0B-44C3-9526-8176BB42E357}" presName="connectorText" presStyleLbl="sibTrans2D1" presStyleIdx="1" presStyleCnt="3"/>
      <dgm:spPr/>
      <dgm:t>
        <a:bodyPr/>
        <a:lstStyle/>
        <a:p>
          <a:endParaRPr lang="nl-BE"/>
        </a:p>
      </dgm:t>
    </dgm:pt>
    <dgm:pt modelId="{F70AD11F-3A9D-4F9C-882E-DF4B517FDAE7}" type="pres">
      <dgm:prSet presAssocID="{F28A9DFD-68AD-4C05-AF25-7291D6E2FAE2}" presName="node" presStyleLbl="node1" presStyleIdx="2" presStyleCnt="3" custRadScaleRad="138128" custRadScaleInc="11816">
        <dgm:presLayoutVars>
          <dgm:bulletEnabled val="1"/>
        </dgm:presLayoutVars>
      </dgm:prSet>
      <dgm:spPr/>
      <dgm:t>
        <a:bodyPr/>
        <a:lstStyle/>
        <a:p>
          <a:endParaRPr lang="nl-BE"/>
        </a:p>
      </dgm:t>
    </dgm:pt>
    <dgm:pt modelId="{6EBFC792-A632-45E0-8483-3D46B86C8A10}" type="pres">
      <dgm:prSet presAssocID="{DF2FAE4D-CDBE-46A0-9B7A-0995F44BC127}" presName="sibTrans" presStyleLbl="sibTrans2D1" presStyleIdx="2" presStyleCnt="3"/>
      <dgm:spPr/>
      <dgm:t>
        <a:bodyPr/>
        <a:lstStyle/>
        <a:p>
          <a:endParaRPr lang="nl-BE"/>
        </a:p>
      </dgm:t>
    </dgm:pt>
    <dgm:pt modelId="{C690835A-D394-4A09-B4B0-5109D6C930AA}" type="pres">
      <dgm:prSet presAssocID="{DF2FAE4D-CDBE-46A0-9B7A-0995F44BC127}" presName="connectorText" presStyleLbl="sibTrans2D1" presStyleIdx="2" presStyleCnt="3"/>
      <dgm:spPr/>
      <dgm:t>
        <a:bodyPr/>
        <a:lstStyle/>
        <a:p>
          <a:endParaRPr lang="nl-BE"/>
        </a:p>
      </dgm:t>
    </dgm:pt>
  </dgm:ptLst>
  <dgm:cxnLst>
    <dgm:cxn modelId="{51042C4F-3D95-4314-ADF9-2C1856AA4F0A}" srcId="{0554CA7B-E359-4D34-9C71-FFC7C4E713B4}" destId="{F28A9DFD-68AD-4C05-AF25-7291D6E2FAE2}" srcOrd="2" destOrd="0" parTransId="{28A8CD46-2FC2-4190-ADE4-AFE0E76D107E}" sibTransId="{DF2FAE4D-CDBE-46A0-9B7A-0995F44BC127}"/>
    <dgm:cxn modelId="{08B0B2F7-C342-4FD1-BE0B-4C34059C83FA}" type="presOf" srcId="{9A6019AB-FA3C-4ED1-9A4F-41032633FC2F}" destId="{638A02BA-7252-4029-92DF-911A509488DA}" srcOrd="1" destOrd="0" presId="urn:microsoft.com/office/officeart/2005/8/layout/cycle7"/>
    <dgm:cxn modelId="{33369043-79BD-44B3-B715-7C145FE498EF}" type="presOf" srcId="{DF2FAE4D-CDBE-46A0-9B7A-0995F44BC127}" destId="{C690835A-D394-4A09-B4B0-5109D6C930AA}" srcOrd="1" destOrd="0" presId="urn:microsoft.com/office/officeart/2005/8/layout/cycle7"/>
    <dgm:cxn modelId="{EE2C867A-2E64-46CF-9C89-91FCF1EA63EF}" type="presOf" srcId="{9A6019AB-FA3C-4ED1-9A4F-41032633FC2F}" destId="{D65C979A-3B76-4F19-A522-6B8646AD2A51}" srcOrd="0" destOrd="0" presId="urn:microsoft.com/office/officeart/2005/8/layout/cycle7"/>
    <dgm:cxn modelId="{5E5E68D7-2BF4-4BAA-A00E-8093909CFA96}" type="presOf" srcId="{A94D6B79-7E31-4055-81F7-44D69C97351F}" destId="{AF390187-3718-4402-8EF2-BAF50FAB23D1}" srcOrd="0" destOrd="0" presId="urn:microsoft.com/office/officeart/2005/8/layout/cycle7"/>
    <dgm:cxn modelId="{37827402-2AA9-4F4C-89B9-C43B460C1C77}" type="presOf" srcId="{0554CA7B-E359-4D34-9C71-FFC7C4E713B4}" destId="{EBAAE8AF-5843-4767-9333-C187A3BAD508}" srcOrd="0" destOrd="0" presId="urn:microsoft.com/office/officeart/2005/8/layout/cycle7"/>
    <dgm:cxn modelId="{61BAFDB2-4506-4102-BCCC-DD846F134611}" type="presOf" srcId="{1A1D721C-FC0B-44C3-9526-8176BB42E357}" destId="{0F7F23C1-A3AB-43A5-A896-9B34FEE06B44}" srcOrd="1" destOrd="0" presId="urn:microsoft.com/office/officeart/2005/8/layout/cycle7"/>
    <dgm:cxn modelId="{ABF33F52-16BE-498D-8900-A126CFC7A332}" type="presOf" srcId="{DF2FAE4D-CDBE-46A0-9B7A-0995F44BC127}" destId="{6EBFC792-A632-45E0-8483-3D46B86C8A10}" srcOrd="0" destOrd="0" presId="urn:microsoft.com/office/officeart/2005/8/layout/cycle7"/>
    <dgm:cxn modelId="{9A1829B1-7620-441F-9044-D4129EBE3FDE}" type="presOf" srcId="{1A1D721C-FC0B-44C3-9526-8176BB42E357}" destId="{5DE561D9-E344-4429-89ED-6D117981996C}" srcOrd="0" destOrd="0" presId="urn:microsoft.com/office/officeart/2005/8/layout/cycle7"/>
    <dgm:cxn modelId="{C72B4A0D-F471-47FB-AA89-CC3636716FBC}" type="presOf" srcId="{167193ED-BD07-4AFB-B603-40A70A1CB4C1}" destId="{A77D6FFE-A585-40B0-BFFE-A095C0A7801D}" srcOrd="0" destOrd="0" presId="urn:microsoft.com/office/officeart/2005/8/layout/cycle7"/>
    <dgm:cxn modelId="{AB975497-9895-4310-9BB6-8663D149607F}" srcId="{0554CA7B-E359-4D34-9C71-FFC7C4E713B4}" destId="{167193ED-BD07-4AFB-B603-40A70A1CB4C1}" srcOrd="0" destOrd="0" parTransId="{34FD6EDD-A60F-43AB-A50E-F5D109FB08D0}" sibTransId="{9A6019AB-FA3C-4ED1-9A4F-41032633FC2F}"/>
    <dgm:cxn modelId="{F257C62E-F9D6-420E-B997-2D880A05AAE8}" type="presOf" srcId="{F28A9DFD-68AD-4C05-AF25-7291D6E2FAE2}" destId="{F70AD11F-3A9D-4F9C-882E-DF4B517FDAE7}" srcOrd="0" destOrd="0" presId="urn:microsoft.com/office/officeart/2005/8/layout/cycle7"/>
    <dgm:cxn modelId="{0419AAE3-0048-4A72-99E3-7A2121633D8F}" srcId="{0554CA7B-E359-4D34-9C71-FFC7C4E713B4}" destId="{A94D6B79-7E31-4055-81F7-44D69C97351F}" srcOrd="1" destOrd="0" parTransId="{F6A2345B-4A97-422B-96B9-219EC42E09D4}" sibTransId="{1A1D721C-FC0B-44C3-9526-8176BB42E357}"/>
    <dgm:cxn modelId="{23FC390D-6355-4E13-A8FD-617C9E7BE10A}" type="presParOf" srcId="{EBAAE8AF-5843-4767-9333-C187A3BAD508}" destId="{A77D6FFE-A585-40B0-BFFE-A095C0A7801D}" srcOrd="0" destOrd="0" presId="urn:microsoft.com/office/officeart/2005/8/layout/cycle7"/>
    <dgm:cxn modelId="{74F74B17-2393-4A12-9E54-62D1116A3D91}" type="presParOf" srcId="{EBAAE8AF-5843-4767-9333-C187A3BAD508}" destId="{D65C979A-3B76-4F19-A522-6B8646AD2A51}" srcOrd="1" destOrd="0" presId="urn:microsoft.com/office/officeart/2005/8/layout/cycle7"/>
    <dgm:cxn modelId="{2D776F6A-EEA0-4E82-A9C8-2A010BA49A6B}" type="presParOf" srcId="{D65C979A-3B76-4F19-A522-6B8646AD2A51}" destId="{638A02BA-7252-4029-92DF-911A509488DA}" srcOrd="0" destOrd="0" presId="urn:microsoft.com/office/officeart/2005/8/layout/cycle7"/>
    <dgm:cxn modelId="{227864DA-4447-4EEC-963E-1D188151E8DB}" type="presParOf" srcId="{EBAAE8AF-5843-4767-9333-C187A3BAD508}" destId="{AF390187-3718-4402-8EF2-BAF50FAB23D1}" srcOrd="2" destOrd="0" presId="urn:microsoft.com/office/officeart/2005/8/layout/cycle7"/>
    <dgm:cxn modelId="{77E51BAB-0D04-45D9-A903-BCE1A5D906EE}" type="presParOf" srcId="{EBAAE8AF-5843-4767-9333-C187A3BAD508}" destId="{5DE561D9-E344-4429-89ED-6D117981996C}" srcOrd="3" destOrd="0" presId="urn:microsoft.com/office/officeart/2005/8/layout/cycle7"/>
    <dgm:cxn modelId="{BD8C87EC-4389-45C3-953D-EE574BAFEE0D}" type="presParOf" srcId="{5DE561D9-E344-4429-89ED-6D117981996C}" destId="{0F7F23C1-A3AB-43A5-A896-9B34FEE06B44}" srcOrd="0" destOrd="0" presId="urn:microsoft.com/office/officeart/2005/8/layout/cycle7"/>
    <dgm:cxn modelId="{01A8E56A-D20E-41B2-A842-CCFAA002AD6A}" type="presParOf" srcId="{EBAAE8AF-5843-4767-9333-C187A3BAD508}" destId="{F70AD11F-3A9D-4F9C-882E-DF4B517FDAE7}" srcOrd="4" destOrd="0" presId="urn:microsoft.com/office/officeart/2005/8/layout/cycle7"/>
    <dgm:cxn modelId="{A017D916-1EAC-4710-8487-F8853939505F}" type="presParOf" srcId="{EBAAE8AF-5843-4767-9333-C187A3BAD508}" destId="{6EBFC792-A632-45E0-8483-3D46B86C8A10}" srcOrd="5" destOrd="0" presId="urn:microsoft.com/office/officeart/2005/8/layout/cycle7"/>
    <dgm:cxn modelId="{46FC1F2C-11CB-4E68-80AB-A355F7ED2EAD}" type="presParOf" srcId="{6EBFC792-A632-45E0-8483-3D46B86C8A10}" destId="{C690835A-D394-4A09-B4B0-5109D6C930A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4396D3-3421-40D5-A27A-28C15559C60F}" type="doc">
      <dgm:prSet loTypeId="urn:microsoft.com/office/officeart/2005/8/layout/cycle8" loCatId="cycle" qsTypeId="urn:microsoft.com/office/officeart/2005/8/quickstyle/simple1" qsCatId="simple" csTypeId="urn:microsoft.com/office/officeart/2005/8/colors/accent1_2" csCatId="accent1" phldr="1"/>
      <dgm:spPr/>
    </dgm:pt>
    <dgm:pt modelId="{5B29D207-C738-48E6-8D33-465639F88960}">
      <dgm:prSet phldrT="[Tekst]" custT="1"/>
      <dgm:spPr/>
      <dgm:t>
        <a:bodyPr/>
        <a:lstStyle/>
        <a:p>
          <a:r>
            <a:rPr lang="nl-BE" sz="2400" dirty="0" smtClean="0"/>
            <a:t> </a:t>
          </a:r>
          <a:r>
            <a:rPr lang="nl-BE" sz="2800" dirty="0" smtClean="0"/>
            <a:t>Verbeter-project</a:t>
          </a:r>
          <a:endParaRPr lang="nl-BE" sz="2800" dirty="0"/>
        </a:p>
      </dgm:t>
    </dgm:pt>
    <dgm:pt modelId="{776F8746-DE95-4F2D-AEB4-9182AF945A64}" type="parTrans" cxnId="{2C6A65BD-3DD6-425B-84F3-74C5D7C1DA49}">
      <dgm:prSet/>
      <dgm:spPr/>
      <dgm:t>
        <a:bodyPr/>
        <a:lstStyle/>
        <a:p>
          <a:endParaRPr lang="nl-BE"/>
        </a:p>
      </dgm:t>
    </dgm:pt>
    <dgm:pt modelId="{24A6A26F-8E30-4C25-B47E-66C84DD35772}" type="sibTrans" cxnId="{2C6A65BD-3DD6-425B-84F3-74C5D7C1DA49}">
      <dgm:prSet/>
      <dgm:spPr/>
      <dgm:t>
        <a:bodyPr/>
        <a:lstStyle/>
        <a:p>
          <a:endParaRPr lang="nl-BE"/>
        </a:p>
      </dgm:t>
    </dgm:pt>
    <dgm:pt modelId="{F13AC928-0624-4B11-A2BA-DD3C77308E4C}">
      <dgm:prSet phldrT="[Tekst]" custT="1"/>
      <dgm:spPr>
        <a:solidFill>
          <a:srgbClr val="FFC000"/>
        </a:solidFill>
      </dgm:spPr>
      <dgm:t>
        <a:bodyPr/>
        <a:lstStyle/>
        <a:p>
          <a:r>
            <a:rPr lang="nl-BE" sz="2800" dirty="0" smtClean="0"/>
            <a:t>1</a:t>
          </a:r>
          <a:r>
            <a:rPr lang="nl-BE" sz="2800" baseline="30000" dirty="0" smtClean="0"/>
            <a:t>ste</a:t>
          </a:r>
          <a:r>
            <a:rPr lang="nl-BE" sz="2800" dirty="0" smtClean="0"/>
            <a:t> MFO</a:t>
          </a:r>
          <a:endParaRPr lang="nl-BE" sz="2000" dirty="0"/>
        </a:p>
      </dgm:t>
    </dgm:pt>
    <dgm:pt modelId="{6CD3F0CF-18F2-4857-A94B-A30CD268D68B}" type="parTrans" cxnId="{02F218ED-AA86-4B87-86D9-A9F61FC67A37}">
      <dgm:prSet/>
      <dgm:spPr/>
      <dgm:t>
        <a:bodyPr/>
        <a:lstStyle/>
        <a:p>
          <a:endParaRPr lang="nl-BE"/>
        </a:p>
      </dgm:t>
    </dgm:pt>
    <dgm:pt modelId="{6AFE1F38-83EA-4FD0-827A-AC99C221286D}" type="sibTrans" cxnId="{02F218ED-AA86-4B87-86D9-A9F61FC67A37}">
      <dgm:prSet/>
      <dgm:spPr/>
      <dgm:t>
        <a:bodyPr/>
        <a:lstStyle/>
        <a:p>
          <a:endParaRPr lang="nl-BE"/>
        </a:p>
      </dgm:t>
    </dgm:pt>
    <dgm:pt modelId="{521FF4DC-4B2F-4927-84C9-9EDFF1123C1D}">
      <dgm:prSet custT="1"/>
      <dgm:spPr>
        <a:solidFill>
          <a:srgbClr val="00B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2800" dirty="0" smtClean="0"/>
            <a:t>Voor-meting</a:t>
          </a:r>
          <a:endParaRPr lang="nl-BE" sz="2000" dirty="0"/>
        </a:p>
      </dgm:t>
    </dgm:pt>
    <dgm:pt modelId="{B419BB96-8AC8-4747-BAAF-F375866880DD}" type="parTrans" cxnId="{29FA796B-4054-4770-9AE3-A043675B3ADD}">
      <dgm:prSet/>
      <dgm:spPr/>
      <dgm:t>
        <a:bodyPr/>
        <a:lstStyle/>
        <a:p>
          <a:endParaRPr lang="nl-BE"/>
        </a:p>
      </dgm:t>
    </dgm:pt>
    <dgm:pt modelId="{669A8515-3B43-4CD0-804D-44171B345670}" type="sibTrans" cxnId="{29FA796B-4054-4770-9AE3-A043675B3ADD}">
      <dgm:prSet/>
      <dgm:spPr/>
      <dgm:t>
        <a:bodyPr/>
        <a:lstStyle/>
        <a:p>
          <a:endParaRPr lang="nl-BE"/>
        </a:p>
      </dgm:t>
    </dgm:pt>
    <dgm:pt modelId="{6AB99B78-731B-41EE-A99B-90B3536A82D2}">
      <dgm:prSet custT="1"/>
      <dgm:spPr>
        <a:solidFill>
          <a:srgbClr val="FFC000"/>
        </a:solidFill>
      </dgm:spPr>
      <dgm:t>
        <a:bodyPr/>
        <a:lstStyle/>
        <a:p>
          <a:r>
            <a:rPr lang="nl-BE" sz="2800" dirty="0" smtClean="0"/>
            <a:t>2</a:t>
          </a:r>
          <a:r>
            <a:rPr lang="nl-BE" sz="2800" baseline="30000" dirty="0" smtClean="0"/>
            <a:t>de</a:t>
          </a:r>
          <a:r>
            <a:rPr lang="nl-BE" sz="2800" dirty="0" smtClean="0"/>
            <a:t> MFO</a:t>
          </a:r>
          <a:endParaRPr lang="nl-BE" sz="2800" dirty="0"/>
        </a:p>
      </dgm:t>
    </dgm:pt>
    <dgm:pt modelId="{ACCBA910-788D-410A-9CAA-20E9C36B7B52}" type="parTrans" cxnId="{84227051-36CC-4290-97E7-AA9D22B8A6E2}">
      <dgm:prSet/>
      <dgm:spPr/>
      <dgm:t>
        <a:bodyPr/>
        <a:lstStyle/>
        <a:p>
          <a:endParaRPr lang="nl-BE"/>
        </a:p>
      </dgm:t>
    </dgm:pt>
    <dgm:pt modelId="{23648457-D120-4EA6-B154-791B99C0D9E6}" type="sibTrans" cxnId="{84227051-36CC-4290-97E7-AA9D22B8A6E2}">
      <dgm:prSet/>
      <dgm:spPr/>
      <dgm:t>
        <a:bodyPr/>
        <a:lstStyle/>
        <a:p>
          <a:endParaRPr lang="nl-BE"/>
        </a:p>
      </dgm:t>
    </dgm:pt>
    <dgm:pt modelId="{F2D6F3ED-4C29-4ECD-9CB7-1A857ED445F9}">
      <dgm:prSet custT="1"/>
      <dgm:spPr>
        <a:solidFill>
          <a:srgbClr val="00B050"/>
        </a:solidFill>
      </dgm:spPr>
      <dgm:t>
        <a:bodyPr/>
        <a:lstStyle/>
        <a:p>
          <a:r>
            <a:rPr lang="nl-BE" sz="2800" dirty="0" err="1" smtClean="0"/>
            <a:t>Na-meting</a:t>
          </a:r>
          <a:endParaRPr lang="nl-BE" sz="2800" dirty="0" smtClean="0"/>
        </a:p>
      </dgm:t>
    </dgm:pt>
    <dgm:pt modelId="{75CD118D-D4AF-4C80-ABA8-B6E36D0C5596}" type="parTrans" cxnId="{45AA02B8-3A59-4AD8-9C0D-D0EF159D91D9}">
      <dgm:prSet/>
      <dgm:spPr/>
      <dgm:t>
        <a:bodyPr/>
        <a:lstStyle/>
        <a:p>
          <a:endParaRPr lang="nl-BE"/>
        </a:p>
      </dgm:t>
    </dgm:pt>
    <dgm:pt modelId="{0A18EFD5-D785-4E91-ACCC-D2AAD7F3A16B}" type="sibTrans" cxnId="{45AA02B8-3A59-4AD8-9C0D-D0EF159D91D9}">
      <dgm:prSet/>
      <dgm:spPr/>
      <dgm:t>
        <a:bodyPr/>
        <a:lstStyle/>
        <a:p>
          <a:endParaRPr lang="nl-BE"/>
        </a:p>
      </dgm:t>
    </dgm:pt>
    <dgm:pt modelId="{26D1A070-C3BD-4653-A128-0BA13821635B}" type="pres">
      <dgm:prSet presAssocID="{844396D3-3421-40D5-A27A-28C15559C60F}" presName="compositeShape" presStyleCnt="0">
        <dgm:presLayoutVars>
          <dgm:chMax val="7"/>
          <dgm:dir/>
          <dgm:resizeHandles val="exact"/>
        </dgm:presLayoutVars>
      </dgm:prSet>
      <dgm:spPr/>
    </dgm:pt>
    <dgm:pt modelId="{E402D63C-B40D-47FD-BA35-85A22B283023}" type="pres">
      <dgm:prSet presAssocID="{844396D3-3421-40D5-A27A-28C15559C60F}" presName="wedge1" presStyleLbl="node1" presStyleIdx="0" presStyleCnt="5"/>
      <dgm:spPr/>
      <dgm:t>
        <a:bodyPr/>
        <a:lstStyle/>
        <a:p>
          <a:endParaRPr lang="nl-BE"/>
        </a:p>
      </dgm:t>
    </dgm:pt>
    <dgm:pt modelId="{D3699738-F595-47D4-9E38-EDDAF4246B57}" type="pres">
      <dgm:prSet presAssocID="{844396D3-3421-40D5-A27A-28C15559C60F}" presName="dummy1a" presStyleCnt="0"/>
      <dgm:spPr/>
    </dgm:pt>
    <dgm:pt modelId="{A547ADFE-EBA5-4B1D-87BA-3D3989C9DAD0}" type="pres">
      <dgm:prSet presAssocID="{844396D3-3421-40D5-A27A-28C15559C60F}" presName="dummy1b" presStyleCnt="0"/>
      <dgm:spPr/>
    </dgm:pt>
    <dgm:pt modelId="{CF0EE88F-6352-43BD-8D51-3B06B045E248}" type="pres">
      <dgm:prSet presAssocID="{844396D3-3421-40D5-A27A-28C15559C60F}" presName="wedge1Tx" presStyleLbl="node1" presStyleIdx="0" presStyleCnt="5">
        <dgm:presLayoutVars>
          <dgm:chMax val="0"/>
          <dgm:chPref val="0"/>
          <dgm:bulletEnabled val="1"/>
        </dgm:presLayoutVars>
      </dgm:prSet>
      <dgm:spPr/>
      <dgm:t>
        <a:bodyPr/>
        <a:lstStyle/>
        <a:p>
          <a:endParaRPr lang="nl-BE"/>
        </a:p>
      </dgm:t>
    </dgm:pt>
    <dgm:pt modelId="{E862A3A4-8AC4-4CF7-AE6E-7B1582AB815B}" type="pres">
      <dgm:prSet presAssocID="{844396D3-3421-40D5-A27A-28C15559C60F}" presName="wedge2" presStyleLbl="node1" presStyleIdx="1" presStyleCnt="5"/>
      <dgm:spPr/>
      <dgm:t>
        <a:bodyPr/>
        <a:lstStyle/>
        <a:p>
          <a:endParaRPr lang="nl-BE"/>
        </a:p>
      </dgm:t>
    </dgm:pt>
    <dgm:pt modelId="{7564FA3D-41DE-4B26-AB11-D6E7D9B672A0}" type="pres">
      <dgm:prSet presAssocID="{844396D3-3421-40D5-A27A-28C15559C60F}" presName="dummy2a" presStyleCnt="0"/>
      <dgm:spPr/>
    </dgm:pt>
    <dgm:pt modelId="{1D4BDEA3-A8C6-4EEA-BC1C-D97E8B0FDF23}" type="pres">
      <dgm:prSet presAssocID="{844396D3-3421-40D5-A27A-28C15559C60F}" presName="dummy2b" presStyleCnt="0"/>
      <dgm:spPr/>
    </dgm:pt>
    <dgm:pt modelId="{55D925E5-16B5-4B40-8A94-0258BC9F34C7}" type="pres">
      <dgm:prSet presAssocID="{844396D3-3421-40D5-A27A-28C15559C60F}" presName="wedge2Tx" presStyleLbl="node1" presStyleIdx="1" presStyleCnt="5">
        <dgm:presLayoutVars>
          <dgm:chMax val="0"/>
          <dgm:chPref val="0"/>
          <dgm:bulletEnabled val="1"/>
        </dgm:presLayoutVars>
      </dgm:prSet>
      <dgm:spPr/>
      <dgm:t>
        <a:bodyPr/>
        <a:lstStyle/>
        <a:p>
          <a:endParaRPr lang="nl-BE"/>
        </a:p>
      </dgm:t>
    </dgm:pt>
    <dgm:pt modelId="{B390FFA4-A293-433A-9BD4-1397C7A39B38}" type="pres">
      <dgm:prSet presAssocID="{844396D3-3421-40D5-A27A-28C15559C60F}" presName="wedge3" presStyleLbl="node1" presStyleIdx="2" presStyleCnt="5" custScaleX="102935" custScaleY="100101" custLinFactNeighborX="294" custLinFactNeighborY="1"/>
      <dgm:spPr/>
      <dgm:t>
        <a:bodyPr/>
        <a:lstStyle/>
        <a:p>
          <a:endParaRPr lang="nl-BE"/>
        </a:p>
      </dgm:t>
    </dgm:pt>
    <dgm:pt modelId="{CEB6D5D1-8277-490B-A668-1B1C17FBAFA6}" type="pres">
      <dgm:prSet presAssocID="{844396D3-3421-40D5-A27A-28C15559C60F}" presName="dummy3a" presStyleCnt="0"/>
      <dgm:spPr/>
    </dgm:pt>
    <dgm:pt modelId="{32658843-F8A7-48E4-AE24-406EE7F4583F}" type="pres">
      <dgm:prSet presAssocID="{844396D3-3421-40D5-A27A-28C15559C60F}" presName="dummy3b" presStyleCnt="0"/>
      <dgm:spPr/>
    </dgm:pt>
    <dgm:pt modelId="{05E50356-2DD6-440C-85B3-8264F4F5F312}" type="pres">
      <dgm:prSet presAssocID="{844396D3-3421-40D5-A27A-28C15559C60F}" presName="wedge3Tx" presStyleLbl="node1" presStyleIdx="2" presStyleCnt="5">
        <dgm:presLayoutVars>
          <dgm:chMax val="0"/>
          <dgm:chPref val="0"/>
          <dgm:bulletEnabled val="1"/>
        </dgm:presLayoutVars>
      </dgm:prSet>
      <dgm:spPr/>
      <dgm:t>
        <a:bodyPr/>
        <a:lstStyle/>
        <a:p>
          <a:endParaRPr lang="nl-BE"/>
        </a:p>
      </dgm:t>
    </dgm:pt>
    <dgm:pt modelId="{BBD33B75-F64D-4A1A-A0DD-609063C6BD00}" type="pres">
      <dgm:prSet presAssocID="{844396D3-3421-40D5-A27A-28C15559C60F}" presName="wedge4" presStyleLbl="node1" presStyleIdx="3" presStyleCnt="5"/>
      <dgm:spPr/>
      <dgm:t>
        <a:bodyPr/>
        <a:lstStyle/>
        <a:p>
          <a:endParaRPr lang="nl-BE"/>
        </a:p>
      </dgm:t>
    </dgm:pt>
    <dgm:pt modelId="{02B60825-4B27-4B19-9A22-8F16867DDCD9}" type="pres">
      <dgm:prSet presAssocID="{844396D3-3421-40D5-A27A-28C15559C60F}" presName="dummy4a" presStyleCnt="0"/>
      <dgm:spPr/>
    </dgm:pt>
    <dgm:pt modelId="{E389CD55-56DC-4379-B0D8-271BC8D5A30F}" type="pres">
      <dgm:prSet presAssocID="{844396D3-3421-40D5-A27A-28C15559C60F}" presName="dummy4b" presStyleCnt="0"/>
      <dgm:spPr/>
    </dgm:pt>
    <dgm:pt modelId="{9674E1BA-9DE8-471E-88BE-306D12BF6567}" type="pres">
      <dgm:prSet presAssocID="{844396D3-3421-40D5-A27A-28C15559C60F}" presName="wedge4Tx" presStyleLbl="node1" presStyleIdx="3" presStyleCnt="5">
        <dgm:presLayoutVars>
          <dgm:chMax val="0"/>
          <dgm:chPref val="0"/>
          <dgm:bulletEnabled val="1"/>
        </dgm:presLayoutVars>
      </dgm:prSet>
      <dgm:spPr/>
      <dgm:t>
        <a:bodyPr/>
        <a:lstStyle/>
        <a:p>
          <a:endParaRPr lang="nl-BE"/>
        </a:p>
      </dgm:t>
    </dgm:pt>
    <dgm:pt modelId="{FCD8474C-FA1E-42E1-8019-D67546AFA637}" type="pres">
      <dgm:prSet presAssocID="{844396D3-3421-40D5-A27A-28C15559C60F}" presName="wedge5" presStyleLbl="node1" presStyleIdx="4" presStyleCnt="5"/>
      <dgm:spPr/>
      <dgm:t>
        <a:bodyPr/>
        <a:lstStyle/>
        <a:p>
          <a:endParaRPr lang="nl-BE"/>
        </a:p>
      </dgm:t>
    </dgm:pt>
    <dgm:pt modelId="{BB3F6B66-ED29-432E-ABDC-31FAC47B0EAF}" type="pres">
      <dgm:prSet presAssocID="{844396D3-3421-40D5-A27A-28C15559C60F}" presName="dummy5a" presStyleCnt="0"/>
      <dgm:spPr/>
    </dgm:pt>
    <dgm:pt modelId="{3D8843A8-F20C-43E4-8BB7-7A8DF7441AE0}" type="pres">
      <dgm:prSet presAssocID="{844396D3-3421-40D5-A27A-28C15559C60F}" presName="dummy5b" presStyleCnt="0"/>
      <dgm:spPr/>
    </dgm:pt>
    <dgm:pt modelId="{C810069F-A4E3-4742-9273-967548FFCB19}" type="pres">
      <dgm:prSet presAssocID="{844396D3-3421-40D5-A27A-28C15559C60F}" presName="wedge5Tx" presStyleLbl="node1" presStyleIdx="4" presStyleCnt="5">
        <dgm:presLayoutVars>
          <dgm:chMax val="0"/>
          <dgm:chPref val="0"/>
          <dgm:bulletEnabled val="1"/>
        </dgm:presLayoutVars>
      </dgm:prSet>
      <dgm:spPr/>
      <dgm:t>
        <a:bodyPr/>
        <a:lstStyle/>
        <a:p>
          <a:endParaRPr lang="nl-BE"/>
        </a:p>
      </dgm:t>
    </dgm:pt>
    <dgm:pt modelId="{368EF6F3-0845-43A7-A7C5-43557E2BDA63}" type="pres">
      <dgm:prSet presAssocID="{24A6A26F-8E30-4C25-B47E-66C84DD35772}" presName="arrowWedge1" presStyleLbl="fgSibTrans2D1" presStyleIdx="0" presStyleCnt="5"/>
      <dgm:spPr/>
    </dgm:pt>
    <dgm:pt modelId="{9B9C1185-E871-4FC4-8FD9-283700D88E9F}" type="pres">
      <dgm:prSet presAssocID="{0A18EFD5-D785-4E91-ACCC-D2AAD7F3A16B}" presName="arrowWedge2" presStyleLbl="fgSibTrans2D1" presStyleIdx="1" presStyleCnt="5"/>
      <dgm:spPr/>
    </dgm:pt>
    <dgm:pt modelId="{6C895C6D-0A86-4E0E-96E9-08AE2D8C2924}" type="pres">
      <dgm:prSet presAssocID="{23648457-D120-4EA6-B154-791B99C0D9E6}" presName="arrowWedge3" presStyleLbl="fgSibTrans2D1" presStyleIdx="2" presStyleCnt="5"/>
      <dgm:spPr/>
    </dgm:pt>
    <dgm:pt modelId="{62E62211-C95E-4ED6-A186-F42D8CE1D663}" type="pres">
      <dgm:prSet presAssocID="{669A8515-3B43-4CD0-804D-44171B345670}" presName="arrowWedge4" presStyleLbl="fgSibTrans2D1" presStyleIdx="3" presStyleCnt="5"/>
      <dgm:spPr/>
    </dgm:pt>
    <dgm:pt modelId="{DDF7ACBC-F7F0-43C4-897A-52AC2562483E}" type="pres">
      <dgm:prSet presAssocID="{6AFE1F38-83EA-4FD0-827A-AC99C221286D}" presName="arrowWedge5" presStyleLbl="fgSibTrans2D1" presStyleIdx="4" presStyleCnt="5"/>
      <dgm:spPr/>
    </dgm:pt>
  </dgm:ptLst>
  <dgm:cxnLst>
    <dgm:cxn modelId="{C0B62E88-1F91-472D-B750-FF6C0159744C}" type="presOf" srcId="{521FF4DC-4B2F-4927-84C9-9EDFF1123C1D}" destId="{9674E1BA-9DE8-471E-88BE-306D12BF6567}" srcOrd="1" destOrd="0" presId="urn:microsoft.com/office/officeart/2005/8/layout/cycle8"/>
    <dgm:cxn modelId="{3ED24169-F2B6-48FF-8AF8-2DFD639C4D08}" type="presOf" srcId="{F13AC928-0624-4B11-A2BA-DD3C77308E4C}" destId="{C810069F-A4E3-4742-9273-967548FFCB19}" srcOrd="1" destOrd="0" presId="urn:microsoft.com/office/officeart/2005/8/layout/cycle8"/>
    <dgm:cxn modelId="{C9A02B1F-9BE9-45DC-BE39-22537BF4E81F}" type="presOf" srcId="{F13AC928-0624-4B11-A2BA-DD3C77308E4C}" destId="{FCD8474C-FA1E-42E1-8019-D67546AFA637}" srcOrd="0" destOrd="0" presId="urn:microsoft.com/office/officeart/2005/8/layout/cycle8"/>
    <dgm:cxn modelId="{2C6A65BD-3DD6-425B-84F3-74C5D7C1DA49}" srcId="{844396D3-3421-40D5-A27A-28C15559C60F}" destId="{5B29D207-C738-48E6-8D33-465639F88960}" srcOrd="0" destOrd="0" parTransId="{776F8746-DE95-4F2D-AEB4-9182AF945A64}" sibTransId="{24A6A26F-8E30-4C25-B47E-66C84DD35772}"/>
    <dgm:cxn modelId="{2AA7971C-2374-4D61-9740-DFC6563894D2}" type="presOf" srcId="{5B29D207-C738-48E6-8D33-465639F88960}" destId="{CF0EE88F-6352-43BD-8D51-3B06B045E248}" srcOrd="1" destOrd="0" presId="urn:microsoft.com/office/officeart/2005/8/layout/cycle8"/>
    <dgm:cxn modelId="{4B6B3BF2-4B66-45FE-B052-AFC3912BBE1D}" type="presOf" srcId="{5B29D207-C738-48E6-8D33-465639F88960}" destId="{E402D63C-B40D-47FD-BA35-85A22B283023}" srcOrd="0" destOrd="0" presId="urn:microsoft.com/office/officeart/2005/8/layout/cycle8"/>
    <dgm:cxn modelId="{1CF4AC33-DCC1-4AD3-9D0F-81F5F547BC87}" type="presOf" srcId="{F2D6F3ED-4C29-4ECD-9CB7-1A857ED445F9}" destId="{55D925E5-16B5-4B40-8A94-0258BC9F34C7}" srcOrd="1" destOrd="0" presId="urn:microsoft.com/office/officeart/2005/8/layout/cycle8"/>
    <dgm:cxn modelId="{29FA796B-4054-4770-9AE3-A043675B3ADD}" srcId="{844396D3-3421-40D5-A27A-28C15559C60F}" destId="{521FF4DC-4B2F-4927-84C9-9EDFF1123C1D}" srcOrd="3" destOrd="0" parTransId="{B419BB96-8AC8-4747-BAAF-F375866880DD}" sibTransId="{669A8515-3B43-4CD0-804D-44171B345670}"/>
    <dgm:cxn modelId="{680F09CA-C9D3-4686-977D-E46A5FCCCF09}" type="presOf" srcId="{521FF4DC-4B2F-4927-84C9-9EDFF1123C1D}" destId="{BBD33B75-F64D-4A1A-A0DD-609063C6BD00}" srcOrd="0" destOrd="0" presId="urn:microsoft.com/office/officeart/2005/8/layout/cycle8"/>
    <dgm:cxn modelId="{02F218ED-AA86-4B87-86D9-A9F61FC67A37}" srcId="{844396D3-3421-40D5-A27A-28C15559C60F}" destId="{F13AC928-0624-4B11-A2BA-DD3C77308E4C}" srcOrd="4" destOrd="0" parTransId="{6CD3F0CF-18F2-4857-A94B-A30CD268D68B}" sibTransId="{6AFE1F38-83EA-4FD0-827A-AC99C221286D}"/>
    <dgm:cxn modelId="{DAAB29D2-71E3-461B-BFFC-1143C59F1D15}" type="presOf" srcId="{F2D6F3ED-4C29-4ECD-9CB7-1A857ED445F9}" destId="{E862A3A4-8AC4-4CF7-AE6E-7B1582AB815B}" srcOrd="0" destOrd="0" presId="urn:microsoft.com/office/officeart/2005/8/layout/cycle8"/>
    <dgm:cxn modelId="{5C936917-B567-49B9-9EB4-EE8D8B98DCF6}" type="presOf" srcId="{844396D3-3421-40D5-A27A-28C15559C60F}" destId="{26D1A070-C3BD-4653-A128-0BA13821635B}" srcOrd="0" destOrd="0" presId="urn:microsoft.com/office/officeart/2005/8/layout/cycle8"/>
    <dgm:cxn modelId="{84227051-36CC-4290-97E7-AA9D22B8A6E2}" srcId="{844396D3-3421-40D5-A27A-28C15559C60F}" destId="{6AB99B78-731B-41EE-A99B-90B3536A82D2}" srcOrd="2" destOrd="0" parTransId="{ACCBA910-788D-410A-9CAA-20E9C36B7B52}" sibTransId="{23648457-D120-4EA6-B154-791B99C0D9E6}"/>
    <dgm:cxn modelId="{45AA02B8-3A59-4AD8-9C0D-D0EF159D91D9}" srcId="{844396D3-3421-40D5-A27A-28C15559C60F}" destId="{F2D6F3ED-4C29-4ECD-9CB7-1A857ED445F9}" srcOrd="1" destOrd="0" parTransId="{75CD118D-D4AF-4C80-ABA8-B6E36D0C5596}" sibTransId="{0A18EFD5-D785-4E91-ACCC-D2AAD7F3A16B}"/>
    <dgm:cxn modelId="{8FB31AC2-E27B-4AA8-8C3C-285CCFB21C01}" type="presOf" srcId="{6AB99B78-731B-41EE-A99B-90B3536A82D2}" destId="{B390FFA4-A293-433A-9BD4-1397C7A39B38}" srcOrd="0" destOrd="0" presId="urn:microsoft.com/office/officeart/2005/8/layout/cycle8"/>
    <dgm:cxn modelId="{519CBC88-4FC8-4CDC-9320-ADEBA89B5E29}" type="presOf" srcId="{6AB99B78-731B-41EE-A99B-90B3536A82D2}" destId="{05E50356-2DD6-440C-85B3-8264F4F5F312}" srcOrd="1" destOrd="0" presId="urn:microsoft.com/office/officeart/2005/8/layout/cycle8"/>
    <dgm:cxn modelId="{D876D339-9447-4572-AC0A-81CFE291C376}" type="presParOf" srcId="{26D1A070-C3BD-4653-A128-0BA13821635B}" destId="{E402D63C-B40D-47FD-BA35-85A22B283023}" srcOrd="0" destOrd="0" presId="urn:microsoft.com/office/officeart/2005/8/layout/cycle8"/>
    <dgm:cxn modelId="{913FB755-2E30-4D33-AE0C-B4D89B634376}" type="presParOf" srcId="{26D1A070-C3BD-4653-A128-0BA13821635B}" destId="{D3699738-F595-47D4-9E38-EDDAF4246B57}" srcOrd="1" destOrd="0" presId="urn:microsoft.com/office/officeart/2005/8/layout/cycle8"/>
    <dgm:cxn modelId="{BB34A926-FC24-4C62-8F0B-E24F0EF38B39}" type="presParOf" srcId="{26D1A070-C3BD-4653-A128-0BA13821635B}" destId="{A547ADFE-EBA5-4B1D-87BA-3D3989C9DAD0}" srcOrd="2" destOrd="0" presId="urn:microsoft.com/office/officeart/2005/8/layout/cycle8"/>
    <dgm:cxn modelId="{6DA12107-909C-472B-A4FD-998FB9090F7F}" type="presParOf" srcId="{26D1A070-C3BD-4653-A128-0BA13821635B}" destId="{CF0EE88F-6352-43BD-8D51-3B06B045E248}" srcOrd="3" destOrd="0" presId="urn:microsoft.com/office/officeart/2005/8/layout/cycle8"/>
    <dgm:cxn modelId="{006A2BC8-22BE-4B99-B3AF-2A077C07F4A4}" type="presParOf" srcId="{26D1A070-C3BD-4653-A128-0BA13821635B}" destId="{E862A3A4-8AC4-4CF7-AE6E-7B1582AB815B}" srcOrd="4" destOrd="0" presId="urn:microsoft.com/office/officeart/2005/8/layout/cycle8"/>
    <dgm:cxn modelId="{2ACED42E-6B00-43F8-8AAE-3573AA152EC4}" type="presParOf" srcId="{26D1A070-C3BD-4653-A128-0BA13821635B}" destId="{7564FA3D-41DE-4B26-AB11-D6E7D9B672A0}" srcOrd="5" destOrd="0" presId="urn:microsoft.com/office/officeart/2005/8/layout/cycle8"/>
    <dgm:cxn modelId="{63EA30B0-EC47-4EF0-A061-3785289AA611}" type="presParOf" srcId="{26D1A070-C3BD-4653-A128-0BA13821635B}" destId="{1D4BDEA3-A8C6-4EEA-BC1C-D97E8B0FDF23}" srcOrd="6" destOrd="0" presId="urn:microsoft.com/office/officeart/2005/8/layout/cycle8"/>
    <dgm:cxn modelId="{D1446911-04B8-4DE7-B9ED-8B5086FCCBA5}" type="presParOf" srcId="{26D1A070-C3BD-4653-A128-0BA13821635B}" destId="{55D925E5-16B5-4B40-8A94-0258BC9F34C7}" srcOrd="7" destOrd="0" presId="urn:microsoft.com/office/officeart/2005/8/layout/cycle8"/>
    <dgm:cxn modelId="{D53867D4-C40C-40D1-82DF-4BA00DC89BFC}" type="presParOf" srcId="{26D1A070-C3BD-4653-A128-0BA13821635B}" destId="{B390FFA4-A293-433A-9BD4-1397C7A39B38}" srcOrd="8" destOrd="0" presId="urn:microsoft.com/office/officeart/2005/8/layout/cycle8"/>
    <dgm:cxn modelId="{9D6CD428-128A-4B21-B919-D2AD2D9DBB75}" type="presParOf" srcId="{26D1A070-C3BD-4653-A128-0BA13821635B}" destId="{CEB6D5D1-8277-490B-A668-1B1C17FBAFA6}" srcOrd="9" destOrd="0" presId="urn:microsoft.com/office/officeart/2005/8/layout/cycle8"/>
    <dgm:cxn modelId="{F4B5502B-F872-4C41-B4EE-7BB7F5C7212E}" type="presParOf" srcId="{26D1A070-C3BD-4653-A128-0BA13821635B}" destId="{32658843-F8A7-48E4-AE24-406EE7F4583F}" srcOrd="10" destOrd="0" presId="urn:microsoft.com/office/officeart/2005/8/layout/cycle8"/>
    <dgm:cxn modelId="{35EDA2F7-690E-4753-93F9-B8883E4184E7}" type="presParOf" srcId="{26D1A070-C3BD-4653-A128-0BA13821635B}" destId="{05E50356-2DD6-440C-85B3-8264F4F5F312}" srcOrd="11" destOrd="0" presId="urn:microsoft.com/office/officeart/2005/8/layout/cycle8"/>
    <dgm:cxn modelId="{2F6C7597-5A2D-4DF0-AD09-10D225D46EF0}" type="presParOf" srcId="{26D1A070-C3BD-4653-A128-0BA13821635B}" destId="{BBD33B75-F64D-4A1A-A0DD-609063C6BD00}" srcOrd="12" destOrd="0" presId="urn:microsoft.com/office/officeart/2005/8/layout/cycle8"/>
    <dgm:cxn modelId="{B7B2B193-6DE3-4F6E-B029-978874B8630D}" type="presParOf" srcId="{26D1A070-C3BD-4653-A128-0BA13821635B}" destId="{02B60825-4B27-4B19-9A22-8F16867DDCD9}" srcOrd="13" destOrd="0" presId="urn:microsoft.com/office/officeart/2005/8/layout/cycle8"/>
    <dgm:cxn modelId="{B8585DEF-B9A9-410F-99A7-364CC9184B9A}" type="presParOf" srcId="{26D1A070-C3BD-4653-A128-0BA13821635B}" destId="{E389CD55-56DC-4379-B0D8-271BC8D5A30F}" srcOrd="14" destOrd="0" presId="urn:microsoft.com/office/officeart/2005/8/layout/cycle8"/>
    <dgm:cxn modelId="{4CE86F41-905D-4882-92A0-D62B002C2665}" type="presParOf" srcId="{26D1A070-C3BD-4653-A128-0BA13821635B}" destId="{9674E1BA-9DE8-471E-88BE-306D12BF6567}" srcOrd="15" destOrd="0" presId="urn:microsoft.com/office/officeart/2005/8/layout/cycle8"/>
    <dgm:cxn modelId="{3A3123D1-2D82-42C0-99C3-1825FAEE30E3}" type="presParOf" srcId="{26D1A070-C3BD-4653-A128-0BA13821635B}" destId="{FCD8474C-FA1E-42E1-8019-D67546AFA637}" srcOrd="16" destOrd="0" presId="urn:microsoft.com/office/officeart/2005/8/layout/cycle8"/>
    <dgm:cxn modelId="{29E84AD9-0F48-438A-9FAC-CE5251D52103}" type="presParOf" srcId="{26D1A070-C3BD-4653-A128-0BA13821635B}" destId="{BB3F6B66-ED29-432E-ABDC-31FAC47B0EAF}" srcOrd="17" destOrd="0" presId="urn:microsoft.com/office/officeart/2005/8/layout/cycle8"/>
    <dgm:cxn modelId="{CA2538DA-5054-41B3-886A-9DD908FD86EC}" type="presParOf" srcId="{26D1A070-C3BD-4653-A128-0BA13821635B}" destId="{3D8843A8-F20C-43E4-8BB7-7A8DF7441AE0}" srcOrd="18" destOrd="0" presId="urn:microsoft.com/office/officeart/2005/8/layout/cycle8"/>
    <dgm:cxn modelId="{395CBA4F-9784-432C-B4AC-24161D0E2B6B}" type="presParOf" srcId="{26D1A070-C3BD-4653-A128-0BA13821635B}" destId="{C810069F-A4E3-4742-9273-967548FFCB19}" srcOrd="19" destOrd="0" presId="urn:microsoft.com/office/officeart/2005/8/layout/cycle8"/>
    <dgm:cxn modelId="{D374EA8E-6FAF-42B2-A2C1-BF19C1EA8384}" type="presParOf" srcId="{26D1A070-C3BD-4653-A128-0BA13821635B}" destId="{368EF6F3-0845-43A7-A7C5-43557E2BDA63}" srcOrd="20" destOrd="0" presId="urn:microsoft.com/office/officeart/2005/8/layout/cycle8"/>
    <dgm:cxn modelId="{4C3FE092-770D-48CB-9251-232CB58295BB}" type="presParOf" srcId="{26D1A070-C3BD-4653-A128-0BA13821635B}" destId="{9B9C1185-E871-4FC4-8FD9-283700D88E9F}" srcOrd="21" destOrd="0" presId="urn:microsoft.com/office/officeart/2005/8/layout/cycle8"/>
    <dgm:cxn modelId="{F2AFE524-6E83-4632-9F0A-E382F2F3F20B}" type="presParOf" srcId="{26D1A070-C3BD-4653-A128-0BA13821635B}" destId="{6C895C6D-0A86-4E0E-96E9-08AE2D8C2924}" srcOrd="22" destOrd="0" presId="urn:microsoft.com/office/officeart/2005/8/layout/cycle8"/>
    <dgm:cxn modelId="{8AD8B236-D430-4B56-8994-0944401C0DC6}" type="presParOf" srcId="{26D1A070-C3BD-4653-A128-0BA13821635B}" destId="{62E62211-C95E-4ED6-A186-F42D8CE1D663}" srcOrd="23" destOrd="0" presId="urn:microsoft.com/office/officeart/2005/8/layout/cycle8"/>
    <dgm:cxn modelId="{14B8B8EC-F5C1-4F95-A656-F42CADF6A0B1}" type="presParOf" srcId="{26D1A070-C3BD-4653-A128-0BA13821635B}" destId="{DDF7ACBC-F7F0-43C4-897A-52AC2562483E}"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A827F-4ED9-4843-8666-E4DD75FE47B9}" type="datetimeFigureOut">
              <a:rPr lang="nl-BE" smtClean="0"/>
              <a:t>7/06/2016</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BA330-BEB1-4A71-9471-65F56499A8CA}" type="slidenum">
              <a:rPr lang="nl-BE" smtClean="0"/>
              <a:t>‹nr.›</a:t>
            </a:fld>
            <a:endParaRPr lang="nl-BE"/>
          </a:p>
        </p:txBody>
      </p:sp>
    </p:spTree>
    <p:extLst>
      <p:ext uri="{BB962C8B-B14F-4D97-AF65-F5344CB8AC3E}">
        <p14:creationId xmlns:p14="http://schemas.microsoft.com/office/powerpoint/2010/main" val="3043489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1</a:t>
            </a:fld>
            <a:endParaRPr lang="nl-BE"/>
          </a:p>
        </p:txBody>
      </p:sp>
    </p:spTree>
    <p:extLst>
      <p:ext uri="{BB962C8B-B14F-4D97-AF65-F5344CB8AC3E}">
        <p14:creationId xmlns:p14="http://schemas.microsoft.com/office/powerpoint/2010/main" val="222725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i="1" dirty="0" smtClean="0"/>
          </a:p>
        </p:txBody>
      </p:sp>
      <p:sp>
        <p:nvSpPr>
          <p:cNvPr id="4" name="Slide Number Placeholder 3"/>
          <p:cNvSpPr>
            <a:spLocks noGrp="1"/>
          </p:cNvSpPr>
          <p:nvPr>
            <p:ph type="sldNum" sz="quarter" idx="10"/>
          </p:nvPr>
        </p:nvSpPr>
        <p:spPr/>
        <p:txBody>
          <a:bodyPr/>
          <a:lstStyle/>
          <a:p>
            <a:fld id="{E43F5178-06B8-1D4C-975A-7DBE0FB2A62D}" type="slidenum">
              <a:rPr lang="fr-FR" smtClean="0"/>
              <a:pPr/>
              <a:t>4</a:t>
            </a:fld>
            <a:endParaRPr lang="fr-FR"/>
          </a:p>
        </p:txBody>
      </p:sp>
    </p:spTree>
    <p:extLst>
      <p:ext uri="{BB962C8B-B14F-4D97-AF65-F5344CB8AC3E}">
        <p14:creationId xmlns:p14="http://schemas.microsoft.com/office/powerpoint/2010/main" val="97398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0" dirty="0" smtClean="0"/>
          </a:p>
        </p:txBody>
      </p:sp>
      <p:sp>
        <p:nvSpPr>
          <p:cNvPr id="4" name="Slide Number Placeholder 3"/>
          <p:cNvSpPr>
            <a:spLocks noGrp="1"/>
          </p:cNvSpPr>
          <p:nvPr>
            <p:ph type="sldNum" sz="quarter" idx="10"/>
          </p:nvPr>
        </p:nvSpPr>
        <p:spPr/>
        <p:txBody>
          <a:bodyPr/>
          <a:lstStyle/>
          <a:p>
            <a:fld id="{E43F5178-06B8-1D4C-975A-7DBE0FB2A62D}" type="slidenum">
              <a:rPr lang="fr-FR" smtClean="0"/>
              <a:pPr/>
              <a:t>5</a:t>
            </a:fld>
            <a:endParaRPr lang="fr-FR"/>
          </a:p>
        </p:txBody>
      </p:sp>
    </p:spTree>
    <p:extLst>
      <p:ext uri="{BB962C8B-B14F-4D97-AF65-F5344CB8AC3E}">
        <p14:creationId xmlns:p14="http://schemas.microsoft.com/office/powerpoint/2010/main" val="107312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1" dirty="0" smtClean="0"/>
          </a:p>
        </p:txBody>
      </p:sp>
      <p:sp>
        <p:nvSpPr>
          <p:cNvPr id="4" name="Slide Number Placeholder 3"/>
          <p:cNvSpPr>
            <a:spLocks noGrp="1"/>
          </p:cNvSpPr>
          <p:nvPr>
            <p:ph type="sldNum" sz="quarter" idx="10"/>
          </p:nvPr>
        </p:nvSpPr>
        <p:spPr/>
        <p:txBody>
          <a:bodyPr/>
          <a:lstStyle/>
          <a:p>
            <a:fld id="{E43F5178-06B8-1D4C-975A-7DBE0FB2A62D}" type="slidenum">
              <a:rPr lang="fr-FR" smtClean="0"/>
              <a:pPr/>
              <a:t>6</a:t>
            </a:fld>
            <a:endParaRPr lang="fr-FR"/>
          </a:p>
        </p:txBody>
      </p:sp>
    </p:spTree>
    <p:extLst>
      <p:ext uri="{BB962C8B-B14F-4D97-AF65-F5344CB8AC3E}">
        <p14:creationId xmlns:p14="http://schemas.microsoft.com/office/powerpoint/2010/main" val="1296086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Foto: betere</a:t>
            </a:r>
            <a:r>
              <a:rPr lang="nl-BE" baseline="0" dirty="0" smtClean="0"/>
              <a:t> kwaliteit opvragen bij </a:t>
            </a:r>
            <a:r>
              <a:rPr lang="nl-BE" baseline="0" dirty="0" err="1" smtClean="0"/>
              <a:t>thinkstock</a:t>
            </a:r>
            <a:endParaRPr lang="nl-BE" dirty="0"/>
          </a:p>
        </p:txBody>
      </p:sp>
      <p:sp>
        <p:nvSpPr>
          <p:cNvPr id="4" name="Tijdelijke aanduiding voor dianummer 3"/>
          <p:cNvSpPr>
            <a:spLocks noGrp="1"/>
          </p:cNvSpPr>
          <p:nvPr>
            <p:ph type="sldNum" sz="quarter" idx="10"/>
          </p:nvPr>
        </p:nvSpPr>
        <p:spPr/>
        <p:txBody>
          <a:bodyPr/>
          <a:lstStyle/>
          <a:p>
            <a:fld id="{8798D6A6-F045-4FD8-BBB2-63B6F06C86C0}" type="slidenum">
              <a:rPr lang="nl-BE" smtClean="0"/>
              <a:t>8</a:t>
            </a:fld>
            <a:endParaRPr lang="nl-BE"/>
          </a:p>
        </p:txBody>
      </p:sp>
    </p:spTree>
    <p:extLst>
      <p:ext uri="{BB962C8B-B14F-4D97-AF65-F5344CB8AC3E}">
        <p14:creationId xmlns:p14="http://schemas.microsoft.com/office/powerpoint/2010/main" val="156332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 tekst wordt niet weergegeven,</a:t>
            </a:r>
            <a:r>
              <a:rPr lang="nl-BE" baseline="0" dirty="0" smtClean="0"/>
              <a:t> maar verteld door een lokale huisapotheker. </a:t>
            </a:r>
            <a:endParaRPr lang="nl-BE" dirty="0"/>
          </a:p>
        </p:txBody>
      </p:sp>
      <p:sp>
        <p:nvSpPr>
          <p:cNvPr id="4" name="Tijdelijke aanduiding voor dianummer 3"/>
          <p:cNvSpPr>
            <a:spLocks noGrp="1"/>
          </p:cNvSpPr>
          <p:nvPr>
            <p:ph type="sldNum" sz="quarter" idx="10"/>
          </p:nvPr>
        </p:nvSpPr>
        <p:spPr/>
        <p:txBody>
          <a:bodyPr/>
          <a:lstStyle/>
          <a:p>
            <a:fld id="{B5FBA330-BEB1-4A71-9471-65F56499A8CA}" type="slidenum">
              <a:rPr lang="nl-BE" smtClean="0"/>
              <a:t>13</a:t>
            </a:fld>
            <a:endParaRPr lang="nl-BE"/>
          </a:p>
        </p:txBody>
      </p:sp>
    </p:spTree>
    <p:extLst>
      <p:ext uri="{BB962C8B-B14F-4D97-AF65-F5344CB8AC3E}">
        <p14:creationId xmlns:p14="http://schemas.microsoft.com/office/powerpoint/2010/main" val="88286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E65C6377-4C6A-4288-A68B-120C30CAE9DA}" type="datetime1">
              <a:rPr lang="nl-BE" smtClean="0"/>
              <a:t>7/06/2016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FACDE89-B6FC-45F6-9E25-2788462F087B}" type="slidenum">
              <a:rPr lang="nl-BE" smtClean="0"/>
              <a:t>‹nr.›</a:t>
            </a:fld>
            <a:endParaRPr lang="nl-BE"/>
          </a:p>
        </p:txBody>
      </p:sp>
    </p:spTree>
    <p:extLst>
      <p:ext uri="{BB962C8B-B14F-4D97-AF65-F5344CB8AC3E}">
        <p14:creationId xmlns:p14="http://schemas.microsoft.com/office/powerpoint/2010/main" val="3434082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4129A35-A508-4697-ADA0-BF13E9E367AA}" type="datetime1">
              <a:rPr lang="nl-BE" smtClean="0"/>
              <a:t>7/06/2016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FACDE89-B6FC-45F6-9E25-2788462F087B}" type="slidenum">
              <a:rPr lang="nl-BE" smtClean="0"/>
              <a:t>‹nr.›</a:t>
            </a:fld>
            <a:endParaRPr lang="nl-BE"/>
          </a:p>
        </p:txBody>
      </p:sp>
    </p:spTree>
    <p:extLst>
      <p:ext uri="{BB962C8B-B14F-4D97-AF65-F5344CB8AC3E}">
        <p14:creationId xmlns:p14="http://schemas.microsoft.com/office/powerpoint/2010/main" val="104212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04A19135-998A-40C3-BB99-B67D18199834}" type="datetime1">
              <a:rPr lang="nl-BE" smtClean="0"/>
              <a:t>7/06/2016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FACDE89-B6FC-45F6-9E25-2788462F087B}" type="slidenum">
              <a:rPr lang="nl-BE" smtClean="0"/>
              <a:t>‹nr.›</a:t>
            </a:fld>
            <a:endParaRPr lang="nl-BE"/>
          </a:p>
        </p:txBody>
      </p:sp>
    </p:spTree>
    <p:extLst>
      <p:ext uri="{BB962C8B-B14F-4D97-AF65-F5344CB8AC3E}">
        <p14:creationId xmlns:p14="http://schemas.microsoft.com/office/powerpoint/2010/main" val="3176665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p:txBody>
          <a:bodyPr/>
          <a:lstStyle>
            <a:lvl1pPr>
              <a:defRPr/>
            </a:lvl1pPr>
            <a:lvl2pPr marL="896938" indent="-271463">
              <a:buFont typeface="Arial" pitchFamily="34" charset="0"/>
              <a:buChar char="–"/>
              <a:defRPr/>
            </a:lvl2pPr>
            <a:lvl3pPr>
              <a:defRPr sz="2400"/>
            </a:lvl3pPr>
            <a:lvl4pPr>
              <a:buFont typeface="Arial" pitchFamily="34" charset="0"/>
              <a:buChar char="–"/>
              <a:defRPr sz="2000"/>
            </a:lvl4pPr>
          </a:lstStyle>
          <a:p>
            <a:pPr lvl="0"/>
            <a:r>
              <a:rPr lang="fr-FR" dirty="0" smtClean="0"/>
              <a:t>Cliquez pour ajouter du texte</a:t>
            </a:r>
          </a:p>
          <a:p>
            <a:pPr lvl="1"/>
            <a:r>
              <a:rPr lang="fr-FR" dirty="0" smtClean="0"/>
              <a:t>Deuxième niveau</a:t>
            </a:r>
          </a:p>
          <a:p>
            <a:pPr lvl="2"/>
            <a:r>
              <a:rPr lang="fr-FR" dirty="0" smtClean="0"/>
              <a:t>Troisième niveau</a:t>
            </a:r>
          </a:p>
          <a:p>
            <a:pPr lvl="3"/>
            <a:r>
              <a:rPr lang="fr-FR" dirty="0" smtClean="0"/>
              <a:t>Quatrième niveau</a:t>
            </a:r>
          </a:p>
        </p:txBody>
      </p:sp>
      <p:sp>
        <p:nvSpPr>
          <p:cNvPr id="4" name="Espace réservé de la date 3"/>
          <p:cNvSpPr>
            <a:spLocks noGrp="1"/>
          </p:cNvSpPr>
          <p:nvPr>
            <p:ph type="dt" sz="half" idx="10"/>
          </p:nvPr>
        </p:nvSpPr>
        <p:spPr/>
        <p:txBody>
          <a:bodyPr/>
          <a:lstStyle/>
          <a:p>
            <a:fld id="{E44D3D75-3AC4-4E33-94D4-C90E5FE71BC8}" type="datetime1">
              <a:rPr lang="nl-BE" smtClean="0"/>
              <a:t>7/06/2016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CABEB8-1C48-422B-91DA-5656165CC739}" type="slidenum">
              <a:rPr lang="fr-FR" smtClean="0"/>
              <a:pPr/>
              <a:t>‹nr.›</a:t>
            </a:fld>
            <a:endParaRPr lang="fr-FR"/>
          </a:p>
        </p:txBody>
      </p:sp>
      <p:sp>
        <p:nvSpPr>
          <p:cNvPr id="8" name="Title 7"/>
          <p:cNvSpPr>
            <a:spLocks noGrp="1"/>
          </p:cNvSpPr>
          <p:nvPr>
            <p:ph type="title"/>
          </p:nvPr>
        </p:nvSpPr>
        <p:spPr/>
        <p:txBody>
          <a:bodyPr/>
          <a:lstStyle>
            <a:lvl1pPr>
              <a:defRPr sz="3600"/>
            </a:lvl1pPr>
          </a:lstStyle>
          <a:p>
            <a:r>
              <a:rPr lang="en-US" smtClean="0"/>
              <a:t>Click to edit Master title style</a:t>
            </a:r>
            <a:endParaRPr lang="fr-BE" dirty="0"/>
          </a:p>
        </p:txBody>
      </p:sp>
    </p:spTree>
    <p:extLst>
      <p:ext uri="{BB962C8B-B14F-4D97-AF65-F5344CB8AC3E}">
        <p14:creationId xmlns:p14="http://schemas.microsoft.com/office/powerpoint/2010/main" val="380107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6583FD7-5D7B-4146-8FC4-40B2D707783D}" type="datetime1">
              <a:rPr lang="nl-BE" smtClean="0"/>
              <a:t>7/06/2016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FACDE89-B6FC-45F6-9E25-2788462F087B}" type="slidenum">
              <a:rPr lang="nl-BE" smtClean="0"/>
              <a:t>‹nr.›</a:t>
            </a:fld>
            <a:endParaRPr lang="nl-BE"/>
          </a:p>
        </p:txBody>
      </p:sp>
    </p:spTree>
    <p:extLst>
      <p:ext uri="{BB962C8B-B14F-4D97-AF65-F5344CB8AC3E}">
        <p14:creationId xmlns:p14="http://schemas.microsoft.com/office/powerpoint/2010/main" val="133099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C9FC97A-7D73-49EB-BF01-69BF0E26D326}" type="datetime1">
              <a:rPr lang="nl-BE" smtClean="0"/>
              <a:t>7/06/2016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FACDE89-B6FC-45F6-9E25-2788462F087B}" type="slidenum">
              <a:rPr lang="nl-BE" smtClean="0"/>
              <a:t>‹nr.›</a:t>
            </a:fld>
            <a:endParaRPr lang="nl-BE"/>
          </a:p>
        </p:txBody>
      </p:sp>
    </p:spTree>
    <p:extLst>
      <p:ext uri="{BB962C8B-B14F-4D97-AF65-F5344CB8AC3E}">
        <p14:creationId xmlns:p14="http://schemas.microsoft.com/office/powerpoint/2010/main" val="226045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0E01B909-DEF5-4B54-9834-9342767F8158}" type="datetime1">
              <a:rPr lang="nl-BE" smtClean="0"/>
              <a:t>7/06/2016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FACDE89-B6FC-45F6-9E25-2788462F087B}" type="slidenum">
              <a:rPr lang="nl-BE" smtClean="0"/>
              <a:t>‹nr.›</a:t>
            </a:fld>
            <a:endParaRPr lang="nl-BE"/>
          </a:p>
        </p:txBody>
      </p:sp>
    </p:spTree>
    <p:extLst>
      <p:ext uri="{BB962C8B-B14F-4D97-AF65-F5344CB8AC3E}">
        <p14:creationId xmlns:p14="http://schemas.microsoft.com/office/powerpoint/2010/main" val="37271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BC1F4162-B105-4F7C-8737-E10994576CC3}" type="datetime1">
              <a:rPr lang="nl-BE" smtClean="0"/>
              <a:t>7/06/2016</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EFACDE89-B6FC-45F6-9E25-2788462F087B}" type="slidenum">
              <a:rPr lang="nl-BE" smtClean="0"/>
              <a:t>‹nr.›</a:t>
            </a:fld>
            <a:endParaRPr lang="nl-BE"/>
          </a:p>
        </p:txBody>
      </p:sp>
    </p:spTree>
    <p:extLst>
      <p:ext uri="{BB962C8B-B14F-4D97-AF65-F5344CB8AC3E}">
        <p14:creationId xmlns:p14="http://schemas.microsoft.com/office/powerpoint/2010/main" val="176318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EE05F74B-C9B7-4D95-A44D-B844DF324A26}" type="datetime1">
              <a:rPr lang="nl-BE" smtClean="0"/>
              <a:t>7/06/2016</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EFACDE89-B6FC-45F6-9E25-2788462F087B}" type="slidenum">
              <a:rPr lang="nl-BE" smtClean="0"/>
              <a:t>‹nr.›</a:t>
            </a:fld>
            <a:endParaRPr lang="nl-BE"/>
          </a:p>
        </p:txBody>
      </p:sp>
    </p:spTree>
    <p:extLst>
      <p:ext uri="{BB962C8B-B14F-4D97-AF65-F5344CB8AC3E}">
        <p14:creationId xmlns:p14="http://schemas.microsoft.com/office/powerpoint/2010/main" val="301207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1B5EDB4-3738-42A6-9F94-F91850F85AAA}" type="datetime1">
              <a:rPr lang="nl-BE" smtClean="0"/>
              <a:t>7/06/2016</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EFACDE89-B6FC-45F6-9E25-2788462F087B}" type="slidenum">
              <a:rPr lang="nl-BE" smtClean="0"/>
              <a:t>‹nr.›</a:t>
            </a:fld>
            <a:endParaRPr lang="nl-BE"/>
          </a:p>
        </p:txBody>
      </p:sp>
    </p:spTree>
    <p:extLst>
      <p:ext uri="{BB962C8B-B14F-4D97-AF65-F5344CB8AC3E}">
        <p14:creationId xmlns:p14="http://schemas.microsoft.com/office/powerpoint/2010/main" val="114142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AF99230-FF93-4B67-BE4A-37BE2B046E09}" type="datetime1">
              <a:rPr lang="nl-BE" smtClean="0"/>
              <a:t>7/06/2016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FACDE89-B6FC-45F6-9E25-2788462F087B}" type="slidenum">
              <a:rPr lang="nl-BE" smtClean="0"/>
              <a:t>‹nr.›</a:t>
            </a:fld>
            <a:endParaRPr lang="nl-BE"/>
          </a:p>
        </p:txBody>
      </p:sp>
    </p:spTree>
    <p:extLst>
      <p:ext uri="{BB962C8B-B14F-4D97-AF65-F5344CB8AC3E}">
        <p14:creationId xmlns:p14="http://schemas.microsoft.com/office/powerpoint/2010/main" val="366815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F9CFE39-F4D4-4E57-BB1F-31F5C369E645}" type="datetime1">
              <a:rPr lang="nl-BE" smtClean="0"/>
              <a:t>7/06/2016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FACDE89-B6FC-45F6-9E25-2788462F087B}" type="slidenum">
              <a:rPr lang="nl-BE" smtClean="0"/>
              <a:t>‹nr.›</a:t>
            </a:fld>
            <a:endParaRPr lang="nl-BE"/>
          </a:p>
        </p:txBody>
      </p:sp>
    </p:spTree>
    <p:extLst>
      <p:ext uri="{BB962C8B-B14F-4D97-AF65-F5344CB8AC3E}">
        <p14:creationId xmlns:p14="http://schemas.microsoft.com/office/powerpoint/2010/main" val="340217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chemeClr val="accent1">
                <a:lumMod val="5000"/>
                <a:lumOff val="95000"/>
              </a:schemeClr>
            </a:gs>
            <a:gs pos="19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BEAF2-CC13-4EEA-9E03-9699BA340D5B}" type="datetime1">
              <a:rPr lang="nl-BE" smtClean="0"/>
              <a:t>7/06/2016</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CDE89-B6FC-45F6-9E25-2788462F087B}" type="slidenum">
              <a:rPr lang="nl-BE" smtClean="0"/>
              <a:t>‹nr.›</a:t>
            </a:fld>
            <a:endParaRPr lang="nl-BE"/>
          </a:p>
        </p:txBody>
      </p:sp>
    </p:spTree>
    <p:extLst>
      <p:ext uri="{BB962C8B-B14F-4D97-AF65-F5344CB8AC3E}">
        <p14:creationId xmlns:p14="http://schemas.microsoft.com/office/powerpoint/2010/main" val="133622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0560" y="404664"/>
            <a:ext cx="7772400" cy="1470025"/>
          </a:xfrm>
        </p:spPr>
        <p:txBody>
          <a:bodyPr/>
          <a:lstStyle/>
          <a:p>
            <a:r>
              <a:rPr lang="nl-BE" dirty="0" smtClean="0">
                <a:solidFill>
                  <a:schemeClr val="tx2"/>
                </a:solidFill>
                <a:latin typeface="Tahoma" panose="020B0604030504040204" pitchFamily="34" charset="0"/>
                <a:ea typeface="Tahoma" panose="020B0604030504040204" pitchFamily="34" charset="0"/>
                <a:cs typeface="Tahoma" panose="020B0604030504040204" pitchFamily="34" charset="0"/>
              </a:rPr>
              <a:t>MFO medicatieoverdracht bij transmurale zorg</a:t>
            </a:r>
            <a:endParaRPr lang="nl-BE"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4" name="Afbeelding 3"/>
          <p:cNvPicPr>
            <a:picLocks noChangeAspect="1"/>
          </p:cNvPicPr>
          <p:nvPr/>
        </p:nvPicPr>
        <p:blipFill>
          <a:blip r:embed="rId3"/>
          <a:stretch>
            <a:fillRect/>
          </a:stretch>
        </p:blipFill>
        <p:spPr>
          <a:xfrm>
            <a:off x="2699791" y="2492896"/>
            <a:ext cx="3413937" cy="3675742"/>
          </a:xfrm>
          <a:prstGeom prst="rect">
            <a:avLst/>
          </a:prstGeom>
        </p:spPr>
      </p:pic>
      <p:sp>
        <p:nvSpPr>
          <p:cNvPr id="5" name="Tekstvak 4"/>
          <p:cNvSpPr txBox="1"/>
          <p:nvPr/>
        </p:nvSpPr>
        <p:spPr>
          <a:xfrm>
            <a:off x="683568" y="1846565"/>
            <a:ext cx="8280920" cy="646331"/>
          </a:xfrm>
          <a:prstGeom prst="rect">
            <a:avLst/>
          </a:prstGeom>
          <a:noFill/>
        </p:spPr>
        <p:txBody>
          <a:bodyPr wrap="square" rtlCol="0">
            <a:spAutoFit/>
          </a:bodyPr>
          <a:lstStyle/>
          <a:p>
            <a:r>
              <a:rPr lang="nl-BE" dirty="0" smtClean="0">
                <a:solidFill>
                  <a:srgbClr val="FF0000"/>
                </a:solidFill>
              </a:rPr>
              <a:t>Deze presentatie dient op maat aangepast te worden per project met resultaten van de incidentmelding en puntprevalentiestudie. </a:t>
            </a:r>
            <a:endParaRPr lang="nl-BE" dirty="0">
              <a:solidFill>
                <a:srgbClr val="FF0000"/>
              </a:solidFill>
            </a:endParaRPr>
          </a:p>
        </p:txBody>
      </p:sp>
      <p:sp>
        <p:nvSpPr>
          <p:cNvPr id="3" name="Tijdelijke aanduiding voor dianummer 2"/>
          <p:cNvSpPr>
            <a:spLocks noGrp="1"/>
          </p:cNvSpPr>
          <p:nvPr>
            <p:ph type="sldNum" sz="quarter" idx="12"/>
          </p:nvPr>
        </p:nvSpPr>
        <p:spPr/>
        <p:txBody>
          <a:bodyPr/>
          <a:lstStyle/>
          <a:p>
            <a:fld id="{EFACDE89-B6FC-45F6-9E25-2788462F087B}" type="slidenum">
              <a:rPr lang="nl-BE" smtClean="0"/>
              <a:t>1</a:t>
            </a:fld>
            <a:endParaRPr lang="nl-BE"/>
          </a:p>
        </p:txBody>
      </p:sp>
      <p:sp>
        <p:nvSpPr>
          <p:cNvPr id="6" name="Tekstvak 5"/>
          <p:cNvSpPr txBox="1"/>
          <p:nvPr/>
        </p:nvSpPr>
        <p:spPr>
          <a:xfrm>
            <a:off x="107504" y="0"/>
            <a:ext cx="2448272" cy="369332"/>
          </a:xfrm>
          <a:prstGeom prst="rect">
            <a:avLst/>
          </a:prstGeom>
          <a:noFill/>
        </p:spPr>
        <p:txBody>
          <a:bodyPr wrap="square" rtlCol="0">
            <a:spAutoFit/>
          </a:bodyPr>
          <a:lstStyle/>
          <a:p>
            <a:r>
              <a:rPr lang="nl-BE" smtClean="0"/>
              <a:t>Bijlage </a:t>
            </a:r>
            <a:r>
              <a:rPr lang="nl-BE" smtClean="0"/>
              <a:t>3</a:t>
            </a:r>
            <a:endParaRPr lang="nl-BE" dirty="0"/>
          </a:p>
        </p:txBody>
      </p:sp>
    </p:spTree>
    <p:extLst>
      <p:ext uri="{BB962C8B-B14F-4D97-AF65-F5344CB8AC3E}">
        <p14:creationId xmlns:p14="http://schemas.microsoft.com/office/powerpoint/2010/main" val="2130792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66376" y="2255884"/>
            <a:ext cx="5083560" cy="2346233"/>
          </a:xfrm>
        </p:spPr>
        <p:txBody>
          <a:bodyPr>
            <a:normAutofit/>
          </a:bodyPr>
          <a:lstStyle/>
          <a:p>
            <a:pPr marL="0" indent="0">
              <a:buNone/>
            </a:pPr>
            <a:r>
              <a:rPr lang="nl-NL" sz="4768" b="1" dirty="0" smtClean="0"/>
              <a:t>Roger, 85 jaar</a:t>
            </a:r>
            <a:endParaRPr lang="nl-NL" sz="4768" b="1" dirty="0"/>
          </a:p>
          <a:p>
            <a:pPr marL="0" indent="0">
              <a:buNone/>
            </a:pPr>
            <a:endParaRPr lang="nl-NL" sz="2861" dirty="0"/>
          </a:p>
        </p:txBody>
      </p:sp>
      <p:pic>
        <p:nvPicPr>
          <p:cNvPr id="4" name="Bild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5606" y="587628"/>
            <a:ext cx="3084366" cy="272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3"/>
          <a:stretch>
            <a:fillRect/>
          </a:stretch>
        </p:blipFill>
        <p:spPr>
          <a:xfrm>
            <a:off x="3275856" y="3310284"/>
            <a:ext cx="2989403" cy="3573943"/>
          </a:xfrm>
          <a:prstGeom prst="rect">
            <a:avLst/>
          </a:prstGeom>
        </p:spPr>
      </p:pic>
      <p:sp>
        <p:nvSpPr>
          <p:cNvPr id="2" name="Tijdelijke aanduiding voor dianummer 1"/>
          <p:cNvSpPr>
            <a:spLocks noGrp="1"/>
          </p:cNvSpPr>
          <p:nvPr>
            <p:ph type="sldNum" sz="quarter" idx="12"/>
          </p:nvPr>
        </p:nvSpPr>
        <p:spPr/>
        <p:txBody>
          <a:bodyPr/>
          <a:lstStyle/>
          <a:p>
            <a:fld id="{EFACDE89-B6FC-45F6-9E25-2788462F087B}" type="slidenum">
              <a:rPr lang="nl-BE" smtClean="0"/>
              <a:t>10</a:t>
            </a:fld>
            <a:endParaRPr lang="nl-BE"/>
          </a:p>
        </p:txBody>
      </p:sp>
    </p:spTree>
    <p:extLst>
      <p:ext uri="{BB962C8B-B14F-4D97-AF65-F5344CB8AC3E}">
        <p14:creationId xmlns:p14="http://schemas.microsoft.com/office/powerpoint/2010/main" val="300938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59304"/>
            <a:ext cx="8229600" cy="1143000"/>
          </a:xfrm>
        </p:spPr>
        <p:txBody>
          <a:bodyPr>
            <a:normAutofit/>
          </a:bodyPr>
          <a:lstStyle/>
          <a:p>
            <a:r>
              <a:rPr lang="nl-BE" dirty="0" smtClean="0"/>
              <a:t>Roger vertelt……</a:t>
            </a:r>
            <a:endParaRPr lang="nl-BE" dirty="0"/>
          </a:p>
        </p:txBody>
      </p:sp>
      <p:sp>
        <p:nvSpPr>
          <p:cNvPr id="3" name="Tijdelijke aanduiding voor inhoud 2"/>
          <p:cNvSpPr>
            <a:spLocks noGrp="1"/>
          </p:cNvSpPr>
          <p:nvPr>
            <p:ph idx="1"/>
          </p:nvPr>
        </p:nvSpPr>
        <p:spPr/>
        <p:txBody>
          <a:bodyPr>
            <a:normAutofit/>
          </a:bodyPr>
          <a:lstStyle/>
          <a:p>
            <a:pPr marL="0" indent="0">
              <a:buNone/>
            </a:pPr>
            <a:r>
              <a:rPr lang="nl-BE" sz="2000" u="sng" dirty="0" smtClean="0"/>
              <a:t>Filmfragment</a:t>
            </a:r>
            <a:r>
              <a:rPr lang="nl-BE" sz="2000" dirty="0" smtClean="0"/>
              <a:t> </a:t>
            </a:r>
          </a:p>
          <a:p>
            <a:r>
              <a:rPr lang="nl-BE" sz="1600" i="1" dirty="0" smtClean="0"/>
              <a:t>Roger vertelt over zijn spoedopname op vrijdagavond. </a:t>
            </a:r>
          </a:p>
          <a:p>
            <a:r>
              <a:rPr lang="nl-BE" sz="1600" i="1" dirty="0" smtClean="0"/>
              <a:t>Bij opname op spoed, vroeg men naar mijn medicatiegebruik. Ik kon me echter niets herinneren. Ook mijn vrouw wist het niet.  </a:t>
            </a:r>
          </a:p>
          <a:p>
            <a:r>
              <a:rPr lang="nl-BE" sz="1600" i="1" dirty="0" smtClean="0"/>
              <a:t>Tijdens mijn verblijf in het ziekenhuis diende een verpleegkundige medicatie toe. Alles werd voor mij geregeld.</a:t>
            </a:r>
          </a:p>
          <a:p>
            <a:r>
              <a:rPr lang="nl-BE" sz="1600" i="1" dirty="0" smtClean="0"/>
              <a:t>Op vrijdagmiddag werd ik ontslagen, er was een ontslaggesprek met veel informatie. Ik kon maar de helft van het gesprek onthouden. </a:t>
            </a:r>
          </a:p>
          <a:p>
            <a:r>
              <a:rPr lang="nl-BE" sz="1600" i="1" dirty="0" smtClean="0"/>
              <a:t>Vervolgens naar de apotheek. De apotheker vroeg of ik een medicatieschema had. Ze had het nodig om mijn medicatie na te kijken. Maar mijn medicatieschema lag nog thuis. </a:t>
            </a:r>
          </a:p>
          <a:p>
            <a:r>
              <a:rPr lang="nl-BE" sz="1600" i="1" dirty="0" smtClean="0"/>
              <a:t>Eenmaal thuis stond ik er alleen voor. Er was veel nieuwe medicatie opgestart, andere medicatie was gestopt. Ook had ik in het ziekenhuis en in de apotheek veel informatie gekregen. Ik was veel vergeten. Daarbij was ik ook heel erg verzwakt. Ik zag het niet zitten. </a:t>
            </a:r>
          </a:p>
          <a:p>
            <a:endParaRPr lang="nl-BE" sz="2000" dirty="0" smtClean="0"/>
          </a:p>
        </p:txBody>
      </p:sp>
      <p:sp>
        <p:nvSpPr>
          <p:cNvPr id="4" name="Rechthoek 3"/>
          <p:cNvSpPr/>
          <p:nvPr/>
        </p:nvSpPr>
        <p:spPr>
          <a:xfrm>
            <a:off x="251520" y="92075"/>
            <a:ext cx="7704856" cy="369332"/>
          </a:xfrm>
          <a:prstGeom prst="rect">
            <a:avLst/>
          </a:prstGeom>
        </p:spPr>
        <p:txBody>
          <a:bodyPr wrap="square">
            <a:spAutoFit/>
          </a:bodyPr>
          <a:lstStyle/>
          <a:p>
            <a:r>
              <a:rPr lang="nl-BE" i="1" dirty="0">
                <a:solidFill>
                  <a:schemeClr val="bg1">
                    <a:lumMod val="65000"/>
                  </a:schemeClr>
                </a:solidFill>
              </a:rPr>
              <a:t>De tekst wordt niet weergegeven, maar </a:t>
            </a:r>
            <a:r>
              <a:rPr lang="nl-BE" i="1" dirty="0" smtClean="0">
                <a:solidFill>
                  <a:schemeClr val="bg1">
                    <a:lumMod val="65000"/>
                  </a:schemeClr>
                </a:solidFill>
              </a:rPr>
              <a:t>getoond via een filmfragment</a:t>
            </a:r>
            <a:endParaRPr lang="nl-BE" i="1" dirty="0">
              <a:solidFill>
                <a:schemeClr val="bg1">
                  <a:lumMod val="65000"/>
                </a:schemeClr>
              </a:solidFill>
            </a:endParaRPr>
          </a:p>
        </p:txBody>
      </p:sp>
      <p:sp>
        <p:nvSpPr>
          <p:cNvPr id="5" name="Tijdelijke aanduiding voor dianummer 4"/>
          <p:cNvSpPr>
            <a:spLocks noGrp="1"/>
          </p:cNvSpPr>
          <p:nvPr>
            <p:ph type="sldNum" sz="quarter" idx="12"/>
          </p:nvPr>
        </p:nvSpPr>
        <p:spPr/>
        <p:txBody>
          <a:bodyPr/>
          <a:lstStyle/>
          <a:p>
            <a:fld id="{EFACDE89-B6FC-45F6-9E25-2788462F087B}" type="slidenum">
              <a:rPr lang="nl-BE" smtClean="0"/>
              <a:t>11</a:t>
            </a:fld>
            <a:endParaRPr lang="nl-BE"/>
          </a:p>
        </p:txBody>
      </p:sp>
    </p:spTree>
    <p:extLst>
      <p:ext uri="{BB962C8B-B14F-4D97-AF65-F5344CB8AC3E}">
        <p14:creationId xmlns:p14="http://schemas.microsoft.com/office/powerpoint/2010/main" val="2992308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het ziekenhuis vertelt………</a:t>
            </a:r>
            <a:endParaRPr lang="nl-BE" dirty="0"/>
          </a:p>
        </p:txBody>
      </p:sp>
      <p:sp>
        <p:nvSpPr>
          <p:cNvPr id="4" name="Tijdelijke aanduiding voor inhoud 3"/>
          <p:cNvSpPr>
            <a:spLocks noGrp="1"/>
          </p:cNvSpPr>
          <p:nvPr>
            <p:ph idx="1"/>
          </p:nvPr>
        </p:nvSpPr>
        <p:spPr/>
        <p:txBody>
          <a:bodyPr>
            <a:normAutofit/>
          </a:bodyPr>
          <a:lstStyle/>
          <a:p>
            <a:pPr marL="0" indent="0">
              <a:buNone/>
            </a:pPr>
            <a:r>
              <a:rPr lang="nl-NL" sz="1600" i="1" dirty="0"/>
              <a:t>Roger </a:t>
            </a:r>
            <a:r>
              <a:rPr lang="nl-NL" sz="1600" i="1" dirty="0" smtClean="0"/>
              <a:t>(85 j) werd via spoed binnengebracht op een zaterdagavond. Hij vertoonde tekenen van een ernstige voorkamerfibrillatie…</a:t>
            </a:r>
          </a:p>
          <a:p>
            <a:pPr marL="0" indent="0">
              <a:buNone/>
            </a:pPr>
            <a:endParaRPr lang="nl-NL" sz="1600" i="1" dirty="0"/>
          </a:p>
          <a:p>
            <a:pPr marL="0" indent="0">
              <a:buNone/>
            </a:pPr>
            <a:r>
              <a:rPr lang="nl-NL" sz="1600" i="1" dirty="0" smtClean="0"/>
              <a:t>Roger had geen medicatielijst bij en was te zeer in de war om zich iets te herinneren. Ook zijn vrouw kon niet vertellen welke medicatie Roger nam….</a:t>
            </a:r>
          </a:p>
          <a:p>
            <a:pPr marL="0" indent="0">
              <a:buNone/>
            </a:pPr>
            <a:r>
              <a:rPr lang="nl-NL" sz="1600" i="1" dirty="0" smtClean="0"/>
              <a:t>De verpleegster probeerde de huisarts te bereiken, maar tevergeefs. </a:t>
            </a:r>
          </a:p>
          <a:p>
            <a:pPr marL="0" indent="0">
              <a:buNone/>
            </a:pPr>
            <a:r>
              <a:rPr lang="nl-NL" sz="1600" i="1" dirty="0" smtClean="0"/>
              <a:t>2 dagen later (maandag) kwam de familie langs met een zak geneesmiddelendoosjes. Nam Roger dat allemaal? Was dit de actuele medicatie? </a:t>
            </a:r>
          </a:p>
          <a:p>
            <a:pPr marL="0" indent="0">
              <a:buNone/>
            </a:pPr>
            <a:r>
              <a:rPr lang="nl-NL" sz="1600" i="1" dirty="0" smtClean="0"/>
              <a:t>Uiteindelijk lukte het toch om de huisarts te bereiken. Zo kwamen we pas na 2 dagen te weten dat Roger </a:t>
            </a:r>
            <a:r>
              <a:rPr lang="nl-NL" sz="1600" i="1" dirty="0" err="1" smtClean="0"/>
              <a:t>Marcoumar</a:t>
            </a:r>
            <a:r>
              <a:rPr lang="nl-NL" sz="1600" i="1" dirty="0" smtClean="0"/>
              <a:t>® nam….</a:t>
            </a:r>
            <a:endParaRPr lang="nl-NL" sz="1600" i="1" dirty="0"/>
          </a:p>
        </p:txBody>
      </p:sp>
      <p:sp>
        <p:nvSpPr>
          <p:cNvPr id="3" name="Tijdelijke aanduiding voor dianummer 2"/>
          <p:cNvSpPr>
            <a:spLocks noGrp="1"/>
          </p:cNvSpPr>
          <p:nvPr>
            <p:ph type="sldNum" sz="quarter" idx="12"/>
          </p:nvPr>
        </p:nvSpPr>
        <p:spPr/>
        <p:txBody>
          <a:bodyPr/>
          <a:lstStyle/>
          <a:p>
            <a:fld id="{EFACDE89-B6FC-45F6-9E25-2788462F087B}" type="slidenum">
              <a:rPr lang="nl-BE" smtClean="0"/>
              <a:t>12</a:t>
            </a:fld>
            <a:endParaRPr lang="nl-BE"/>
          </a:p>
        </p:txBody>
      </p:sp>
      <p:sp>
        <p:nvSpPr>
          <p:cNvPr id="6" name="Rechthoek 5"/>
          <p:cNvSpPr/>
          <p:nvPr/>
        </p:nvSpPr>
        <p:spPr>
          <a:xfrm>
            <a:off x="251520" y="-27384"/>
            <a:ext cx="8435280" cy="646331"/>
          </a:xfrm>
          <a:prstGeom prst="rect">
            <a:avLst/>
          </a:prstGeom>
        </p:spPr>
        <p:txBody>
          <a:bodyPr wrap="square">
            <a:spAutoFit/>
          </a:bodyPr>
          <a:lstStyle/>
          <a:p>
            <a:r>
              <a:rPr lang="nl-BE" i="1" dirty="0">
                <a:solidFill>
                  <a:schemeClr val="bg1">
                    <a:lumMod val="65000"/>
                  </a:schemeClr>
                </a:solidFill>
              </a:rPr>
              <a:t>De tekst </a:t>
            </a:r>
            <a:r>
              <a:rPr lang="nl-BE" i="1" dirty="0" smtClean="0">
                <a:solidFill>
                  <a:schemeClr val="bg1">
                    <a:lumMod val="65000"/>
                  </a:schemeClr>
                </a:solidFill>
              </a:rPr>
              <a:t>is slechts een voorstel, kan vervangen worden door een echte praktijkcasus. Wordt </a:t>
            </a:r>
            <a:r>
              <a:rPr lang="nl-BE" i="1" dirty="0">
                <a:solidFill>
                  <a:schemeClr val="bg1">
                    <a:lumMod val="65000"/>
                  </a:schemeClr>
                </a:solidFill>
              </a:rPr>
              <a:t>niet weergegeven, maar verteld door </a:t>
            </a:r>
            <a:r>
              <a:rPr lang="nl-BE" i="1" dirty="0" smtClean="0">
                <a:solidFill>
                  <a:schemeClr val="bg1">
                    <a:lumMod val="65000"/>
                  </a:schemeClr>
                </a:solidFill>
              </a:rPr>
              <a:t>een medewerker van het ziekenhuis. </a:t>
            </a:r>
            <a:endParaRPr lang="nl-BE" i="1" dirty="0">
              <a:solidFill>
                <a:schemeClr val="bg1">
                  <a:lumMod val="65000"/>
                </a:schemeClr>
              </a:solidFill>
            </a:endParaRPr>
          </a:p>
        </p:txBody>
      </p:sp>
    </p:spTree>
    <p:extLst>
      <p:ext uri="{BB962C8B-B14F-4D97-AF65-F5344CB8AC3E}">
        <p14:creationId xmlns:p14="http://schemas.microsoft.com/office/powerpoint/2010/main" val="3831328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De </a:t>
            </a:r>
            <a:r>
              <a:rPr lang="nl-BE" dirty="0" err="1" smtClean="0"/>
              <a:t>huisapr</a:t>
            </a:r>
            <a:r>
              <a:rPr lang="nl-BE" dirty="0" smtClean="0"/>
              <a:t> van Roger vertelt………</a:t>
            </a:r>
            <a:endParaRPr lang="nl-BE" dirty="0"/>
          </a:p>
        </p:txBody>
      </p:sp>
      <p:sp>
        <p:nvSpPr>
          <p:cNvPr id="3" name="Tijdelijke aanduiding voor inhoud 2"/>
          <p:cNvSpPr>
            <a:spLocks noGrp="1"/>
          </p:cNvSpPr>
          <p:nvPr>
            <p:ph idx="1"/>
          </p:nvPr>
        </p:nvSpPr>
        <p:spPr>
          <a:xfrm>
            <a:off x="457200" y="1600201"/>
            <a:ext cx="8229600" cy="4205064"/>
          </a:xfrm>
        </p:spPr>
        <p:txBody>
          <a:bodyPr>
            <a:noAutofit/>
          </a:bodyPr>
          <a:lstStyle/>
          <a:p>
            <a:pPr marL="0" indent="0">
              <a:buNone/>
            </a:pPr>
            <a:r>
              <a:rPr lang="nl-NL" sz="1600" i="1" dirty="0" smtClean="0"/>
              <a:t>Het was </a:t>
            </a:r>
            <a:r>
              <a:rPr lang="nl-NL" sz="1600" i="1" dirty="0"/>
              <a:t>vrijdag, 17u00 en Roger </a:t>
            </a:r>
            <a:r>
              <a:rPr lang="nl-NL" sz="1600" i="1" dirty="0" smtClean="0"/>
              <a:t>kwam </a:t>
            </a:r>
            <a:r>
              <a:rPr lang="nl-NL" sz="1600" i="1" dirty="0"/>
              <a:t>binnen. Roger werd </a:t>
            </a:r>
            <a:r>
              <a:rPr lang="nl-NL" sz="1600" i="1" dirty="0" smtClean="0"/>
              <a:t> die middag </a:t>
            </a:r>
            <a:r>
              <a:rPr lang="nl-NL" sz="1600" i="1" dirty="0"/>
              <a:t>ontslagen uit het ziekenhuis. Hij </a:t>
            </a:r>
            <a:r>
              <a:rPr lang="nl-NL" sz="1600" i="1" dirty="0" smtClean="0"/>
              <a:t>had enkel </a:t>
            </a:r>
            <a:r>
              <a:rPr lang="nl-NL" sz="1600" i="1" dirty="0"/>
              <a:t>voor </a:t>
            </a:r>
            <a:r>
              <a:rPr lang="nl-NL" sz="1600" i="1" dirty="0" smtClean="0"/>
              <a:t>één dag </a:t>
            </a:r>
            <a:r>
              <a:rPr lang="nl-NL" sz="1600" i="1" dirty="0"/>
              <a:t>medicatie </a:t>
            </a:r>
            <a:r>
              <a:rPr lang="nl-NL" sz="1600" i="1" dirty="0" smtClean="0"/>
              <a:t>mee gekregen </a:t>
            </a:r>
            <a:r>
              <a:rPr lang="nl-NL" sz="1600" i="1" dirty="0"/>
              <a:t>en </a:t>
            </a:r>
            <a:r>
              <a:rPr lang="nl-NL" sz="1600" i="1" dirty="0" smtClean="0"/>
              <a:t>wilde </a:t>
            </a:r>
            <a:r>
              <a:rPr lang="nl-NL" sz="1600" i="1" dirty="0"/>
              <a:t>dus zeker voor het weekend nog voldoende </a:t>
            </a:r>
            <a:r>
              <a:rPr lang="nl-NL" sz="1600" i="1" dirty="0" smtClean="0"/>
              <a:t>in </a:t>
            </a:r>
            <a:r>
              <a:rPr lang="nl-NL" sz="1600" i="1" dirty="0"/>
              <a:t>huis halen. </a:t>
            </a:r>
            <a:r>
              <a:rPr lang="nl-NL" sz="1600" i="1" dirty="0" smtClean="0"/>
              <a:t>Op de voorschriften zag ik al </a:t>
            </a:r>
            <a:r>
              <a:rPr lang="nl-NL" sz="1600" i="1" dirty="0"/>
              <a:t>snel dat de medicatie grondig gewijzigd </a:t>
            </a:r>
            <a:r>
              <a:rPr lang="nl-NL" sz="1600" i="1" dirty="0" smtClean="0"/>
              <a:t>was </a:t>
            </a:r>
            <a:r>
              <a:rPr lang="nl-NL" sz="1600" i="1" dirty="0"/>
              <a:t>en dat </a:t>
            </a:r>
            <a:r>
              <a:rPr lang="nl-NL" sz="1600" i="1" dirty="0" smtClean="0"/>
              <a:t>ik </a:t>
            </a:r>
            <a:r>
              <a:rPr lang="nl-NL" sz="1600" i="1" dirty="0"/>
              <a:t>de nodige farmaceutische zorg </a:t>
            </a:r>
            <a:r>
              <a:rPr lang="nl-NL" sz="1600" i="1" dirty="0" smtClean="0"/>
              <a:t>moest </a:t>
            </a:r>
            <a:r>
              <a:rPr lang="nl-NL" sz="1600" i="1" dirty="0"/>
              <a:t>leveren</a:t>
            </a:r>
            <a:r>
              <a:rPr lang="nl-NL" sz="1600" i="1" dirty="0" smtClean="0"/>
              <a:t>.…. </a:t>
            </a:r>
          </a:p>
          <a:p>
            <a:pPr marL="0" indent="0">
              <a:buNone/>
            </a:pPr>
            <a:r>
              <a:rPr lang="nl-NL" sz="1600" i="1" dirty="0" smtClean="0"/>
              <a:t>Ik vroeg Roger of hij een medicatieschema had. Hij antwoordde dat het medicatieschema thuis lag, nog in de valies. </a:t>
            </a:r>
          </a:p>
          <a:p>
            <a:pPr marL="0" indent="0">
              <a:buNone/>
            </a:pPr>
            <a:r>
              <a:rPr lang="nl-NL" sz="1600" i="1" dirty="0" smtClean="0"/>
              <a:t>Roger had </a:t>
            </a:r>
            <a:r>
              <a:rPr lang="nl-NL" sz="1600" i="1" dirty="0"/>
              <a:t>een nieuw voorschrift voor </a:t>
            </a:r>
            <a:r>
              <a:rPr lang="nl-NL" sz="1600" i="1" dirty="0" err="1" smtClean="0"/>
              <a:t>Pradaxa</a:t>
            </a:r>
            <a:r>
              <a:rPr lang="nl-NL" sz="1600" i="1" dirty="0" smtClean="0"/>
              <a:t>®. </a:t>
            </a:r>
            <a:r>
              <a:rPr lang="nl-NL" sz="1600" i="1" dirty="0"/>
              <a:t>Voor ziekenhuisopname nam hij </a:t>
            </a:r>
            <a:r>
              <a:rPr lang="nl-NL" sz="1600" i="1" dirty="0" err="1" smtClean="0"/>
              <a:t>Marcoumar</a:t>
            </a:r>
            <a:r>
              <a:rPr lang="nl-NL" sz="1600" i="1" dirty="0" smtClean="0"/>
              <a:t>®. Ik  wilde de dosis </a:t>
            </a:r>
            <a:r>
              <a:rPr lang="nl-NL" sz="1600" i="1" dirty="0"/>
              <a:t>van </a:t>
            </a:r>
            <a:r>
              <a:rPr lang="nl-NL" sz="1600" i="1" dirty="0" err="1"/>
              <a:t>Pradaxa</a:t>
            </a:r>
            <a:r>
              <a:rPr lang="nl-NL" sz="1600" i="1" dirty="0"/>
              <a:t>® </a:t>
            </a:r>
            <a:r>
              <a:rPr lang="nl-NL" sz="1600" i="1" dirty="0" smtClean="0"/>
              <a:t>controleren, maar daarvoor had ik gegevens nodig over de reden </a:t>
            </a:r>
            <a:r>
              <a:rPr lang="nl-NL" sz="1600" i="1" dirty="0"/>
              <a:t>waarvoor </a:t>
            </a:r>
            <a:r>
              <a:rPr lang="nl-NL" sz="1600" i="1" dirty="0" err="1"/>
              <a:t>Pradaxa</a:t>
            </a:r>
            <a:r>
              <a:rPr lang="nl-NL" sz="1600" i="1" dirty="0"/>
              <a:t>® werd </a:t>
            </a:r>
            <a:r>
              <a:rPr lang="nl-NL" sz="1600" i="1" dirty="0" smtClean="0"/>
              <a:t>voorgeschreven. Roger is al 85 jaar, zou de dosis dan niet verlaagd moeten worden omwille van nierinsufficiëntie? Hierover ook geen gegevens.</a:t>
            </a:r>
          </a:p>
          <a:p>
            <a:pPr marL="0" indent="0">
              <a:buNone/>
            </a:pPr>
            <a:r>
              <a:rPr lang="nl-NL" sz="1600" i="1" dirty="0" smtClean="0"/>
              <a:t>De machtiging van </a:t>
            </a:r>
            <a:r>
              <a:rPr lang="nl-NL" sz="1600" i="1" dirty="0" err="1" smtClean="0"/>
              <a:t>Pradaxa</a:t>
            </a:r>
            <a:r>
              <a:rPr lang="nl-NL" sz="1600" i="1" dirty="0" smtClean="0"/>
              <a:t>® ontbrak </a:t>
            </a:r>
            <a:r>
              <a:rPr lang="nl-NL" sz="1600" i="1" dirty="0"/>
              <a:t>nog. Zou de machtiging in het </a:t>
            </a:r>
            <a:r>
              <a:rPr lang="nl-NL" sz="1600" i="1" dirty="0" smtClean="0"/>
              <a:t>ziekenhuis </a:t>
            </a:r>
            <a:r>
              <a:rPr lang="nl-NL" sz="1600" i="1" dirty="0"/>
              <a:t>aangevraagd zijn? Op welke verpakkingsgrootte </a:t>
            </a:r>
            <a:r>
              <a:rPr lang="nl-NL" sz="1600" i="1" dirty="0" smtClean="0"/>
              <a:t>had </a:t>
            </a:r>
            <a:r>
              <a:rPr lang="nl-NL" sz="1600" i="1" dirty="0"/>
              <a:t>Roger recht? </a:t>
            </a:r>
            <a:endParaRPr lang="nl-NL" sz="1600" i="1" dirty="0" smtClean="0"/>
          </a:p>
          <a:p>
            <a:pPr marL="0" indent="0">
              <a:buNone/>
            </a:pPr>
            <a:r>
              <a:rPr lang="nl-NL" sz="1600" i="1" dirty="0" smtClean="0"/>
              <a:t>Stopgezette </a:t>
            </a:r>
            <a:r>
              <a:rPr lang="nl-NL" sz="1600" i="1" dirty="0"/>
              <a:t>medicatie: Roger nam voor opname </a:t>
            </a:r>
            <a:r>
              <a:rPr lang="nl-NL" sz="1600" i="1" dirty="0" err="1"/>
              <a:t>Marcoumar</a:t>
            </a:r>
            <a:r>
              <a:rPr lang="nl-NL" sz="1600" i="1" dirty="0"/>
              <a:t>®. </a:t>
            </a:r>
            <a:r>
              <a:rPr lang="nl-NL" sz="1600" i="1" dirty="0" smtClean="0"/>
              <a:t>Ik moest Roger </a:t>
            </a:r>
            <a:r>
              <a:rPr lang="nl-NL" sz="1600" i="1" dirty="0"/>
              <a:t>duidelijk </a:t>
            </a:r>
            <a:r>
              <a:rPr lang="nl-NL" sz="1600" i="1" dirty="0" smtClean="0"/>
              <a:t>maken dat </a:t>
            </a:r>
            <a:r>
              <a:rPr lang="nl-NL" sz="1600" i="1" dirty="0"/>
              <a:t>hij </a:t>
            </a:r>
            <a:r>
              <a:rPr lang="nl-NL" sz="1600" i="1" dirty="0" err="1" smtClean="0"/>
              <a:t>Marcoumar</a:t>
            </a:r>
            <a:r>
              <a:rPr lang="nl-NL" sz="1600" i="1" dirty="0" smtClean="0"/>
              <a:t>® </a:t>
            </a:r>
            <a:r>
              <a:rPr lang="nl-NL" sz="1600" i="1" dirty="0"/>
              <a:t>zeker niet meer </a:t>
            </a:r>
            <a:r>
              <a:rPr lang="nl-NL" sz="1600" i="1" dirty="0" smtClean="0"/>
              <a:t>mocht innemen en de resterende verpakkingen terug naar de apotheek moest brengen.</a:t>
            </a:r>
            <a:endParaRPr lang="nl-NL" sz="1600" i="1" dirty="0"/>
          </a:p>
          <a:p>
            <a:pPr marL="0" indent="0">
              <a:buNone/>
            </a:pPr>
            <a:r>
              <a:rPr lang="nl-NL" sz="1600" i="1" dirty="0"/>
              <a:t>Therapietrouwgesprek: </a:t>
            </a:r>
            <a:r>
              <a:rPr lang="nl-NL" sz="1600" i="1" dirty="0" err="1" smtClean="0"/>
              <a:t>Pradaxa</a:t>
            </a:r>
            <a:r>
              <a:rPr lang="nl-NL" sz="1600" i="1" dirty="0" smtClean="0"/>
              <a:t> </a:t>
            </a:r>
            <a:r>
              <a:rPr lang="nl-NL" sz="1600" i="1" dirty="0"/>
              <a:t>vereist een strikte therapietrouw. Ik </a:t>
            </a:r>
            <a:r>
              <a:rPr lang="nl-NL" sz="1600" i="1" dirty="0" smtClean="0"/>
              <a:t>moest </a:t>
            </a:r>
            <a:r>
              <a:rPr lang="nl-NL" sz="1600" i="1" dirty="0"/>
              <a:t>Roger uitleggen hoe </a:t>
            </a:r>
            <a:r>
              <a:rPr lang="nl-NL" sz="1600" i="1" dirty="0" err="1" smtClean="0"/>
              <a:t>Pradaxa</a:t>
            </a:r>
            <a:r>
              <a:rPr lang="nl-NL" sz="1600" i="1" dirty="0" smtClean="0"/>
              <a:t>® </a:t>
            </a:r>
            <a:r>
              <a:rPr lang="nl-NL" sz="1600" i="1" dirty="0"/>
              <a:t>werkt en waarom correcte inname zo belangrijk is</a:t>
            </a:r>
            <a:r>
              <a:rPr lang="nl-NL" sz="1600" i="1" dirty="0" smtClean="0"/>
              <a:t>.</a:t>
            </a:r>
          </a:p>
          <a:p>
            <a:pPr marL="0" indent="0">
              <a:buNone/>
            </a:pPr>
            <a:r>
              <a:rPr lang="nl-NL" sz="1600" i="1" dirty="0" smtClean="0"/>
              <a:t>….. </a:t>
            </a:r>
            <a:endParaRPr lang="nl-BE" sz="1200" i="1" dirty="0"/>
          </a:p>
        </p:txBody>
      </p:sp>
      <p:sp>
        <p:nvSpPr>
          <p:cNvPr id="5" name="Rechthoek 4"/>
          <p:cNvSpPr/>
          <p:nvPr/>
        </p:nvSpPr>
        <p:spPr>
          <a:xfrm>
            <a:off x="251520" y="-27384"/>
            <a:ext cx="8435280" cy="646331"/>
          </a:xfrm>
          <a:prstGeom prst="rect">
            <a:avLst/>
          </a:prstGeom>
        </p:spPr>
        <p:txBody>
          <a:bodyPr wrap="square">
            <a:spAutoFit/>
          </a:bodyPr>
          <a:lstStyle/>
          <a:p>
            <a:r>
              <a:rPr lang="nl-BE" i="1" dirty="0">
                <a:solidFill>
                  <a:schemeClr val="bg1">
                    <a:lumMod val="65000"/>
                  </a:schemeClr>
                </a:solidFill>
              </a:rPr>
              <a:t>De tekst </a:t>
            </a:r>
            <a:r>
              <a:rPr lang="nl-BE" i="1" dirty="0" smtClean="0">
                <a:solidFill>
                  <a:schemeClr val="bg1">
                    <a:lumMod val="65000"/>
                  </a:schemeClr>
                </a:solidFill>
              </a:rPr>
              <a:t>is slechts een voorstel, kan vervangen worden door een echte praktijkcasus. Wordt </a:t>
            </a:r>
            <a:r>
              <a:rPr lang="nl-BE" i="1" dirty="0">
                <a:solidFill>
                  <a:schemeClr val="bg1">
                    <a:lumMod val="65000"/>
                  </a:schemeClr>
                </a:solidFill>
              </a:rPr>
              <a:t>niet weergegeven, maar verteld door een lokale huisapotheker. </a:t>
            </a:r>
          </a:p>
        </p:txBody>
      </p:sp>
      <p:sp>
        <p:nvSpPr>
          <p:cNvPr id="4" name="Tijdelijke aanduiding voor dianummer 3"/>
          <p:cNvSpPr>
            <a:spLocks noGrp="1"/>
          </p:cNvSpPr>
          <p:nvPr>
            <p:ph type="sldNum" sz="quarter" idx="12"/>
          </p:nvPr>
        </p:nvSpPr>
        <p:spPr/>
        <p:txBody>
          <a:bodyPr/>
          <a:lstStyle/>
          <a:p>
            <a:fld id="{EFACDE89-B6FC-45F6-9E25-2788462F087B}" type="slidenum">
              <a:rPr lang="nl-BE" smtClean="0"/>
              <a:t>13</a:t>
            </a:fld>
            <a:endParaRPr lang="nl-BE"/>
          </a:p>
        </p:txBody>
      </p:sp>
    </p:spTree>
    <p:extLst>
      <p:ext uri="{BB962C8B-B14F-4D97-AF65-F5344CB8AC3E}">
        <p14:creationId xmlns:p14="http://schemas.microsoft.com/office/powerpoint/2010/main" val="400604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De huisarts van Roger vertelt…..</a:t>
            </a:r>
            <a:endParaRPr lang="nl-BE" dirty="0"/>
          </a:p>
        </p:txBody>
      </p:sp>
      <p:sp>
        <p:nvSpPr>
          <p:cNvPr id="4" name="Tijdelijke aanduiding voor inhoud 3"/>
          <p:cNvSpPr>
            <a:spLocks noGrp="1"/>
          </p:cNvSpPr>
          <p:nvPr>
            <p:ph idx="1"/>
          </p:nvPr>
        </p:nvSpPr>
        <p:spPr/>
        <p:txBody>
          <a:bodyPr>
            <a:normAutofit/>
          </a:bodyPr>
          <a:lstStyle/>
          <a:p>
            <a:pPr marL="0" indent="0">
              <a:buNone/>
            </a:pPr>
            <a:r>
              <a:rPr lang="nl-BE" sz="1800" i="1" dirty="0" smtClean="0">
                <a:solidFill>
                  <a:schemeClr val="bg1">
                    <a:lumMod val="65000"/>
                  </a:schemeClr>
                </a:solidFill>
              </a:rPr>
              <a:t>Huisarts vertelt dezelfde casus over Roger, maar nu vanuit standpunt huisarts. </a:t>
            </a:r>
            <a:endParaRPr lang="nl-BE" sz="1800" i="1" dirty="0">
              <a:solidFill>
                <a:schemeClr val="bg1">
                  <a:lumMod val="65000"/>
                </a:schemeClr>
              </a:solidFill>
            </a:endParaRPr>
          </a:p>
        </p:txBody>
      </p:sp>
      <p:sp>
        <p:nvSpPr>
          <p:cNvPr id="5" name="Tijdelijke aanduiding voor inhoud 2"/>
          <p:cNvSpPr txBox="1">
            <a:spLocks/>
          </p:cNvSpPr>
          <p:nvPr/>
        </p:nvSpPr>
        <p:spPr>
          <a:xfrm>
            <a:off x="395536" y="220486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600" i="1" dirty="0" smtClean="0"/>
              <a:t>Roger kwam pas na twee weken op consultatie omdat hij nieuwe voorschriften voor medicatie nodig had. Als huisarts had ik Roger al veel eerder moeten onderzoeken en opvolgen. </a:t>
            </a:r>
          </a:p>
          <a:p>
            <a:pPr marL="0" indent="0">
              <a:buFont typeface="Arial" panose="020B0604020202020204" pitchFamily="34" charset="0"/>
              <a:buNone/>
            </a:pPr>
            <a:endParaRPr lang="nl-NL" sz="1600" i="1" dirty="0"/>
          </a:p>
          <a:p>
            <a:pPr marL="0" indent="0">
              <a:buFont typeface="Arial" panose="020B0604020202020204" pitchFamily="34" charset="0"/>
              <a:buNone/>
            </a:pPr>
            <a:r>
              <a:rPr lang="nl-NL" sz="1600" i="1" dirty="0" smtClean="0"/>
              <a:t>Nog aan te vullen door een lokale huisarts.  </a:t>
            </a:r>
            <a:endParaRPr lang="nl-BE" sz="1600" i="1" dirty="0"/>
          </a:p>
        </p:txBody>
      </p:sp>
      <p:sp>
        <p:nvSpPr>
          <p:cNvPr id="3" name="Tijdelijke aanduiding voor dianummer 2"/>
          <p:cNvSpPr>
            <a:spLocks noGrp="1"/>
          </p:cNvSpPr>
          <p:nvPr>
            <p:ph type="sldNum" sz="quarter" idx="12"/>
          </p:nvPr>
        </p:nvSpPr>
        <p:spPr/>
        <p:txBody>
          <a:bodyPr/>
          <a:lstStyle/>
          <a:p>
            <a:fld id="{EFACDE89-B6FC-45F6-9E25-2788462F087B}" type="slidenum">
              <a:rPr lang="nl-BE" smtClean="0"/>
              <a:t>14</a:t>
            </a:fld>
            <a:endParaRPr lang="nl-BE"/>
          </a:p>
        </p:txBody>
      </p:sp>
      <p:sp>
        <p:nvSpPr>
          <p:cNvPr id="7" name="Rechthoek 6"/>
          <p:cNvSpPr/>
          <p:nvPr/>
        </p:nvSpPr>
        <p:spPr>
          <a:xfrm>
            <a:off x="251520" y="-27384"/>
            <a:ext cx="8435280" cy="646331"/>
          </a:xfrm>
          <a:prstGeom prst="rect">
            <a:avLst/>
          </a:prstGeom>
        </p:spPr>
        <p:txBody>
          <a:bodyPr wrap="square">
            <a:spAutoFit/>
          </a:bodyPr>
          <a:lstStyle/>
          <a:p>
            <a:r>
              <a:rPr lang="nl-BE" i="1" dirty="0">
                <a:solidFill>
                  <a:schemeClr val="bg1">
                    <a:lumMod val="65000"/>
                  </a:schemeClr>
                </a:solidFill>
              </a:rPr>
              <a:t>De tekst </a:t>
            </a:r>
            <a:r>
              <a:rPr lang="nl-BE" i="1" dirty="0" smtClean="0">
                <a:solidFill>
                  <a:schemeClr val="bg1">
                    <a:lumMod val="65000"/>
                  </a:schemeClr>
                </a:solidFill>
              </a:rPr>
              <a:t>is slechts een voorstel, kan vervangen worden door een echte praktijkcasus. Wordt </a:t>
            </a:r>
            <a:r>
              <a:rPr lang="nl-BE" i="1" dirty="0">
                <a:solidFill>
                  <a:schemeClr val="bg1">
                    <a:lumMod val="65000"/>
                  </a:schemeClr>
                </a:solidFill>
              </a:rPr>
              <a:t>niet weergegeven, maar verteld door een lokale </a:t>
            </a:r>
            <a:r>
              <a:rPr lang="nl-BE" i="1" dirty="0" smtClean="0">
                <a:solidFill>
                  <a:schemeClr val="bg1">
                    <a:lumMod val="65000"/>
                  </a:schemeClr>
                </a:solidFill>
              </a:rPr>
              <a:t>huisarts. </a:t>
            </a:r>
            <a:endParaRPr lang="nl-BE" i="1" dirty="0">
              <a:solidFill>
                <a:schemeClr val="bg1">
                  <a:lumMod val="65000"/>
                </a:schemeClr>
              </a:solidFill>
            </a:endParaRPr>
          </a:p>
        </p:txBody>
      </p:sp>
    </p:spTree>
    <p:extLst>
      <p:ext uri="{BB962C8B-B14F-4D97-AF65-F5344CB8AC3E}">
        <p14:creationId xmlns:p14="http://schemas.microsoft.com/office/powerpoint/2010/main" val="1044368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1628800"/>
            <a:ext cx="4689490" cy="3313906"/>
          </a:xfrm>
          <a:prstGeom prst="rect">
            <a:avLst/>
          </a:prstGeom>
        </p:spPr>
      </p:pic>
      <p:sp>
        <p:nvSpPr>
          <p:cNvPr id="6" name="Titel 3"/>
          <p:cNvSpPr>
            <a:spLocks noGrp="1"/>
          </p:cNvSpPr>
          <p:nvPr>
            <p:ph type="title"/>
          </p:nvPr>
        </p:nvSpPr>
        <p:spPr>
          <a:xfrm>
            <a:off x="457200" y="274638"/>
            <a:ext cx="8229600" cy="1143000"/>
          </a:xfrm>
        </p:spPr>
        <p:txBody>
          <a:bodyPr>
            <a:normAutofit/>
          </a:bodyPr>
          <a:lstStyle/>
          <a:p>
            <a:r>
              <a:rPr lang="nl-BE" dirty="0" smtClean="0"/>
              <a:t>Knelpunten gemeten in onze regio</a:t>
            </a:r>
            <a:endParaRPr lang="nl-BE" dirty="0"/>
          </a:p>
        </p:txBody>
      </p:sp>
      <p:sp>
        <p:nvSpPr>
          <p:cNvPr id="2" name="Tijdelijke aanduiding voor dianummer 1"/>
          <p:cNvSpPr>
            <a:spLocks noGrp="1"/>
          </p:cNvSpPr>
          <p:nvPr>
            <p:ph type="sldNum" sz="quarter" idx="12"/>
          </p:nvPr>
        </p:nvSpPr>
        <p:spPr/>
        <p:txBody>
          <a:bodyPr/>
          <a:lstStyle/>
          <a:p>
            <a:fld id="{EFACDE89-B6FC-45F6-9E25-2788462F087B}" type="slidenum">
              <a:rPr lang="nl-BE" smtClean="0"/>
              <a:t>15</a:t>
            </a:fld>
            <a:endParaRPr lang="nl-BE"/>
          </a:p>
        </p:txBody>
      </p:sp>
    </p:spTree>
    <p:extLst>
      <p:ext uri="{BB962C8B-B14F-4D97-AF65-F5344CB8AC3E}">
        <p14:creationId xmlns:p14="http://schemas.microsoft.com/office/powerpoint/2010/main" val="89620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1"/>
          <p:cNvSpPr txBox="1">
            <a:spLocks/>
          </p:cNvSpPr>
          <p:nvPr/>
        </p:nvSpPr>
        <p:spPr>
          <a:xfrm>
            <a:off x="539552" y="148478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nl-BE" sz="1400" dirty="0" smtClean="0"/>
          </a:p>
          <a:p>
            <a:r>
              <a:rPr lang="nl-BE" sz="2200" dirty="0" smtClean="0"/>
              <a:t>Een vijftal peilapothekers en een vijftal peilhuisartsen hebben </a:t>
            </a:r>
            <a:r>
              <a:rPr lang="nl-BE" sz="2200" dirty="0" err="1" smtClean="0"/>
              <a:t>geneesmiddelgebonden</a:t>
            </a:r>
            <a:r>
              <a:rPr lang="nl-BE" sz="2200" dirty="0" smtClean="0"/>
              <a:t> problemen gemeld </a:t>
            </a:r>
            <a:r>
              <a:rPr lang="nl-BE" sz="2200" dirty="0" smtClean="0">
                <a:solidFill>
                  <a:schemeClr val="bg1">
                    <a:lumMod val="65000"/>
                  </a:schemeClr>
                </a:solidFill>
              </a:rPr>
              <a:t>periode toevoegen</a:t>
            </a:r>
            <a:endParaRPr lang="nl-BE" sz="2200" dirty="0" smtClean="0"/>
          </a:p>
          <a:p>
            <a:r>
              <a:rPr lang="nl-BE" sz="2200" dirty="0" smtClean="0"/>
              <a:t>Gelijktijdig werd in het ziekenhuis een puntprevalentievragenlijst afgenomen</a:t>
            </a:r>
          </a:p>
          <a:p>
            <a:r>
              <a:rPr lang="nl-BE" sz="2200" dirty="0" smtClean="0">
                <a:solidFill>
                  <a:schemeClr val="bg1">
                    <a:lumMod val="65000"/>
                  </a:schemeClr>
                </a:solidFill>
              </a:rPr>
              <a:t>Resultaten</a:t>
            </a:r>
          </a:p>
          <a:p>
            <a:pPr marL="0" indent="0">
              <a:buFont typeface="Arial" pitchFamily="34" charset="0"/>
              <a:buNone/>
            </a:pPr>
            <a:endParaRPr lang="nl-BE" dirty="0" smtClean="0"/>
          </a:p>
          <a:p>
            <a:pPr marL="0" indent="0">
              <a:buFont typeface="Arial" pitchFamily="34" charset="0"/>
              <a:buNone/>
            </a:pPr>
            <a:endParaRPr lang="nl-BE" dirty="0" smtClean="0"/>
          </a:p>
          <a:p>
            <a:pPr marL="0" indent="0">
              <a:buFont typeface="Arial" pitchFamily="34" charset="0"/>
              <a:buNone/>
            </a:pPr>
            <a:endParaRPr lang="nl-BE" dirty="0"/>
          </a:p>
        </p:txBody>
      </p:sp>
      <p:sp>
        <p:nvSpPr>
          <p:cNvPr id="4" name="Titel 3"/>
          <p:cNvSpPr>
            <a:spLocks noGrp="1"/>
          </p:cNvSpPr>
          <p:nvPr>
            <p:ph type="title"/>
          </p:nvPr>
        </p:nvSpPr>
        <p:spPr/>
        <p:txBody>
          <a:bodyPr>
            <a:normAutofit/>
          </a:bodyPr>
          <a:lstStyle/>
          <a:p>
            <a:r>
              <a:rPr lang="nl-BE" dirty="0" smtClean="0"/>
              <a:t>Knelpunten in onze regio</a:t>
            </a:r>
            <a:endParaRPr lang="nl-BE" dirty="0"/>
          </a:p>
        </p:txBody>
      </p:sp>
      <p:sp>
        <p:nvSpPr>
          <p:cNvPr id="2" name="Tijdelijke aanduiding voor dianummer 1"/>
          <p:cNvSpPr>
            <a:spLocks noGrp="1"/>
          </p:cNvSpPr>
          <p:nvPr>
            <p:ph type="sldNum" sz="quarter" idx="12"/>
          </p:nvPr>
        </p:nvSpPr>
        <p:spPr/>
        <p:txBody>
          <a:bodyPr/>
          <a:lstStyle/>
          <a:p>
            <a:fld id="{EFACDE89-B6FC-45F6-9E25-2788462F087B}" type="slidenum">
              <a:rPr lang="nl-BE" smtClean="0"/>
              <a:t>16</a:t>
            </a:fld>
            <a:endParaRPr lang="nl-BE"/>
          </a:p>
        </p:txBody>
      </p:sp>
    </p:spTree>
    <p:extLst>
      <p:ext uri="{BB962C8B-B14F-4D97-AF65-F5344CB8AC3E}">
        <p14:creationId xmlns:p14="http://schemas.microsoft.com/office/powerpoint/2010/main" val="497792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85800" y="2996952"/>
            <a:ext cx="7772400" cy="1470025"/>
          </a:xfrm>
        </p:spPr>
        <p:txBody>
          <a:bodyPr/>
          <a:lstStyle/>
          <a:p>
            <a:r>
              <a:rPr lang="nl-BE" dirty="0" smtClean="0"/>
              <a:t>Van knelpunt naar verbeterproject</a:t>
            </a:r>
            <a:endParaRPr lang="nl-BE" dirty="0"/>
          </a:p>
        </p:txBody>
      </p:sp>
      <p:sp>
        <p:nvSpPr>
          <p:cNvPr id="7" name="Ondertitel 6"/>
          <p:cNvSpPr>
            <a:spLocks noGrp="1"/>
          </p:cNvSpPr>
          <p:nvPr>
            <p:ph type="subTitle" idx="1"/>
          </p:nvPr>
        </p:nvSpPr>
        <p:spPr>
          <a:xfrm>
            <a:off x="1454298" y="4941168"/>
            <a:ext cx="7003901" cy="1752600"/>
          </a:xfrm>
        </p:spPr>
        <p:txBody>
          <a:bodyPr/>
          <a:lstStyle/>
          <a:p>
            <a:r>
              <a:rPr lang="nl-BE" b="1" dirty="0" smtClean="0">
                <a:solidFill>
                  <a:srgbClr val="C00000"/>
                </a:solidFill>
              </a:rPr>
              <a:t>Naar een betere medicatieoverdracht</a:t>
            </a:r>
            <a:endParaRPr lang="nl-BE" b="1" dirty="0">
              <a:solidFill>
                <a:srgbClr val="C00000"/>
              </a:solidFill>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160337"/>
            <a:ext cx="3333750" cy="2705100"/>
          </a:xfrm>
          <a:prstGeom prst="rect">
            <a:avLst/>
          </a:prstGeom>
        </p:spPr>
      </p:pic>
      <p:sp>
        <p:nvSpPr>
          <p:cNvPr id="3" name="Tijdelijke aanduiding voor dianummer 2"/>
          <p:cNvSpPr>
            <a:spLocks noGrp="1"/>
          </p:cNvSpPr>
          <p:nvPr>
            <p:ph type="sldNum" sz="quarter" idx="12"/>
          </p:nvPr>
        </p:nvSpPr>
        <p:spPr/>
        <p:txBody>
          <a:bodyPr/>
          <a:lstStyle/>
          <a:p>
            <a:fld id="{EFACDE89-B6FC-45F6-9E25-2788462F087B}" type="slidenum">
              <a:rPr lang="nl-BE" smtClean="0"/>
              <a:t>17</a:t>
            </a:fld>
            <a:endParaRPr lang="nl-BE"/>
          </a:p>
        </p:txBody>
      </p:sp>
    </p:spTree>
    <p:extLst>
      <p:ext uri="{BB962C8B-B14F-4D97-AF65-F5344CB8AC3E}">
        <p14:creationId xmlns:p14="http://schemas.microsoft.com/office/powerpoint/2010/main" val="304372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916832"/>
            <a:ext cx="8229600" cy="1143000"/>
          </a:xfrm>
        </p:spPr>
        <p:txBody>
          <a:bodyPr>
            <a:normAutofit fontScale="90000"/>
          </a:bodyPr>
          <a:lstStyle/>
          <a:p>
            <a:r>
              <a:rPr lang="nl-BE" dirty="0" smtClean="0"/>
              <a:t>Wat willen we verbeteren? </a:t>
            </a:r>
            <a:br>
              <a:rPr lang="nl-BE" dirty="0" smtClean="0"/>
            </a:br>
            <a:r>
              <a:rPr lang="nl-BE" sz="3600" dirty="0" smtClean="0">
                <a:solidFill>
                  <a:schemeClr val="bg1">
                    <a:lumMod val="65000"/>
                  </a:schemeClr>
                </a:solidFill>
              </a:rPr>
              <a:t>Interactief debat, </a:t>
            </a:r>
            <a:r>
              <a:rPr lang="nl-BE" sz="3600" dirty="0" err="1" smtClean="0">
                <a:solidFill>
                  <a:schemeClr val="bg1">
                    <a:lumMod val="65000"/>
                  </a:schemeClr>
                </a:solidFill>
              </a:rPr>
              <a:t>world</a:t>
            </a:r>
            <a:r>
              <a:rPr lang="nl-BE" sz="3600" dirty="0" smtClean="0">
                <a:solidFill>
                  <a:schemeClr val="bg1">
                    <a:lumMod val="65000"/>
                  </a:schemeClr>
                </a:solidFill>
              </a:rPr>
              <a:t> café principe</a:t>
            </a:r>
            <a:endParaRPr lang="nl-BE" sz="3600" dirty="0"/>
          </a:p>
        </p:txBody>
      </p:sp>
      <p:sp>
        <p:nvSpPr>
          <p:cNvPr id="3" name="Tijdelijke aanduiding voor dianummer 2"/>
          <p:cNvSpPr>
            <a:spLocks noGrp="1"/>
          </p:cNvSpPr>
          <p:nvPr>
            <p:ph type="sldNum" sz="quarter" idx="12"/>
          </p:nvPr>
        </p:nvSpPr>
        <p:spPr/>
        <p:txBody>
          <a:bodyPr/>
          <a:lstStyle/>
          <a:p>
            <a:fld id="{EFACDE89-B6FC-45F6-9E25-2788462F087B}" type="slidenum">
              <a:rPr lang="nl-BE" smtClean="0"/>
              <a:t>18</a:t>
            </a:fld>
            <a:endParaRPr lang="nl-BE"/>
          </a:p>
        </p:txBody>
      </p:sp>
    </p:spTree>
    <p:extLst>
      <p:ext uri="{BB962C8B-B14F-4D97-AF65-F5344CB8AC3E}">
        <p14:creationId xmlns:p14="http://schemas.microsoft.com/office/powerpoint/2010/main" val="1680555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143000"/>
          </a:xfrm>
        </p:spPr>
        <p:txBody>
          <a:bodyPr/>
          <a:lstStyle/>
          <a:p>
            <a:pPr algn="l"/>
            <a:r>
              <a:rPr lang="nl-BE" dirty="0" smtClean="0"/>
              <a:t>De apothekers stellen voor </a:t>
            </a:r>
            <a:endParaRPr lang="nl-BE" dirty="0"/>
          </a:p>
        </p:txBody>
      </p:sp>
      <p:sp>
        <p:nvSpPr>
          <p:cNvPr id="3" name="Tijdelijke aanduiding voor inhoud 2"/>
          <p:cNvSpPr>
            <a:spLocks noGrp="1"/>
          </p:cNvSpPr>
          <p:nvPr>
            <p:ph idx="1"/>
          </p:nvPr>
        </p:nvSpPr>
        <p:spPr/>
        <p:txBody>
          <a:bodyPr>
            <a:normAutofit/>
          </a:bodyPr>
          <a:lstStyle/>
          <a:p>
            <a:pPr marL="0" indent="0">
              <a:buNone/>
            </a:pPr>
            <a:r>
              <a:rPr lang="nl-BE" sz="2400" b="1" dirty="0" smtClean="0">
                <a:solidFill>
                  <a:srgbClr val="FF0000"/>
                </a:solidFill>
              </a:rPr>
              <a:t>Bij (on)geplande opname: </a:t>
            </a:r>
          </a:p>
          <a:p>
            <a:r>
              <a:rPr lang="nl-BE" sz="2400" dirty="0" smtClean="0"/>
              <a:t>Kwetsbare </a:t>
            </a:r>
            <a:r>
              <a:rPr lang="nl-BE" sz="2400" dirty="0" err="1" smtClean="0"/>
              <a:t>ptn</a:t>
            </a:r>
            <a:r>
              <a:rPr lang="nl-BE" sz="2400" dirty="0" smtClean="0"/>
              <a:t> (chronisch zieken, ouderen) steeds voorzien van een ME schema</a:t>
            </a:r>
          </a:p>
          <a:p>
            <a:pPr marL="0" indent="0">
              <a:buNone/>
            </a:pPr>
            <a:r>
              <a:rPr lang="nl-BE" sz="2400" b="1" dirty="0" smtClean="0">
                <a:solidFill>
                  <a:srgbClr val="FF0000"/>
                </a:solidFill>
              </a:rPr>
              <a:t>Bij ontslag:</a:t>
            </a:r>
          </a:p>
          <a:p>
            <a:r>
              <a:rPr lang="nl-BE" sz="2400" dirty="0" smtClean="0"/>
              <a:t>Medicatieschema: medicatiecheck, begeleiding </a:t>
            </a:r>
            <a:r>
              <a:rPr lang="nl-BE" sz="2400" dirty="0" err="1" smtClean="0"/>
              <a:t>ptn</a:t>
            </a:r>
            <a:r>
              <a:rPr lang="nl-BE" sz="2400" dirty="0" smtClean="0"/>
              <a:t> en opvolging</a:t>
            </a:r>
          </a:p>
          <a:p>
            <a:r>
              <a:rPr lang="nl-BE" sz="2400" dirty="0" smtClean="0"/>
              <a:t>Apr verwijst </a:t>
            </a:r>
            <a:r>
              <a:rPr lang="nl-BE" sz="2400" dirty="0" err="1" smtClean="0"/>
              <a:t>ptn</a:t>
            </a:r>
            <a:r>
              <a:rPr lang="nl-BE" sz="2400" dirty="0" smtClean="0"/>
              <a:t> door naar de huisarts voor een afspraak binnen de 3 werkdagen.</a:t>
            </a:r>
          </a:p>
          <a:p>
            <a:r>
              <a:rPr lang="nl-BE" sz="2400" dirty="0" smtClean="0"/>
              <a:t>Opvolging therapietrouw</a:t>
            </a:r>
          </a:p>
          <a:p>
            <a:r>
              <a:rPr lang="nl-BE" sz="2400" dirty="0" smtClean="0"/>
              <a:t>Opvolging stopgezette medicatie</a:t>
            </a:r>
          </a:p>
          <a:p>
            <a:endParaRPr lang="nl-BE" dirty="0" smtClean="0"/>
          </a:p>
          <a:p>
            <a:endParaRPr lang="nl-BE" dirty="0" smtClean="0"/>
          </a:p>
          <a:p>
            <a:endParaRPr lang="nl-BE" dirty="0"/>
          </a:p>
        </p:txBody>
      </p:sp>
      <p:sp>
        <p:nvSpPr>
          <p:cNvPr id="4" name="Tekstvak 3"/>
          <p:cNvSpPr txBox="1"/>
          <p:nvPr/>
        </p:nvSpPr>
        <p:spPr>
          <a:xfrm>
            <a:off x="179512" y="92076"/>
            <a:ext cx="8363272" cy="646331"/>
          </a:xfrm>
          <a:prstGeom prst="rect">
            <a:avLst/>
          </a:prstGeom>
          <a:noFill/>
        </p:spPr>
        <p:txBody>
          <a:bodyPr wrap="square" rtlCol="0">
            <a:spAutoFit/>
          </a:bodyPr>
          <a:lstStyle/>
          <a:p>
            <a:r>
              <a:rPr lang="nl-BE" dirty="0" smtClean="0">
                <a:solidFill>
                  <a:schemeClr val="bg1">
                    <a:lumMod val="65000"/>
                  </a:schemeClr>
                </a:solidFill>
              </a:rPr>
              <a:t>De slides worden ingevuld met de voorstellen die uit het interactief debat zijn gekomen.  Voorbeelden</a:t>
            </a:r>
            <a:endParaRPr lang="nl-BE" dirty="0">
              <a:solidFill>
                <a:schemeClr val="bg1">
                  <a:lumMod val="65000"/>
                </a:schemeClr>
              </a:solidFill>
            </a:endParaRPr>
          </a:p>
        </p:txBody>
      </p:sp>
      <p:sp>
        <p:nvSpPr>
          <p:cNvPr id="5" name="Tijdelijke aanduiding voor dianummer 4"/>
          <p:cNvSpPr>
            <a:spLocks noGrp="1"/>
          </p:cNvSpPr>
          <p:nvPr>
            <p:ph type="sldNum" sz="quarter" idx="12"/>
          </p:nvPr>
        </p:nvSpPr>
        <p:spPr/>
        <p:txBody>
          <a:bodyPr/>
          <a:lstStyle/>
          <a:p>
            <a:fld id="{EFACDE89-B6FC-45F6-9E25-2788462F087B}" type="slidenum">
              <a:rPr lang="nl-BE" smtClean="0"/>
              <a:t>19</a:t>
            </a:fld>
            <a:endParaRPr lang="nl-BE"/>
          </a:p>
        </p:txBody>
      </p:sp>
    </p:spTree>
    <p:extLst>
      <p:ext uri="{BB962C8B-B14F-4D97-AF65-F5344CB8AC3E}">
        <p14:creationId xmlns:p14="http://schemas.microsoft.com/office/powerpoint/2010/main" val="36350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274638"/>
            <a:ext cx="8229600" cy="1143000"/>
          </a:xfrm>
        </p:spPr>
        <p:txBody>
          <a:bodyPr>
            <a:normAutofit/>
          </a:bodyPr>
          <a:lstStyle/>
          <a:p>
            <a:pPr algn="l"/>
            <a:r>
              <a:rPr lang="nl-BE" dirty="0" smtClean="0">
                <a:solidFill>
                  <a:schemeClr val="tx2"/>
                </a:solidFill>
                <a:latin typeface="Tahoma" panose="020B0604030504040204" pitchFamily="34" charset="0"/>
                <a:ea typeface="Tahoma" panose="020B0604030504040204" pitchFamily="34" charset="0"/>
                <a:cs typeface="Tahoma" panose="020B0604030504040204" pitchFamily="34" charset="0"/>
              </a:rPr>
              <a:t>Programma</a:t>
            </a:r>
            <a:endParaRPr lang="nl-BE"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3" name="Tijdelijke aanduiding voor inhoud 2"/>
          <p:cNvSpPr>
            <a:spLocks noGrp="1"/>
          </p:cNvSpPr>
          <p:nvPr>
            <p:ph idx="1"/>
          </p:nvPr>
        </p:nvSpPr>
        <p:spPr>
          <a:xfrm>
            <a:off x="318356" y="2044597"/>
            <a:ext cx="8507288" cy="4525963"/>
          </a:xfrm>
        </p:spPr>
        <p:txBody>
          <a:bodyPr>
            <a:normAutofit/>
          </a:bodyPr>
          <a:lstStyle/>
          <a:p>
            <a:pPr marL="514350" indent="-514350">
              <a:buFont typeface="+mj-lt"/>
              <a:buAutoNum type="arabicPeriod"/>
            </a:pPr>
            <a:r>
              <a:rPr lang="nl-BE" sz="2800" dirty="0" smtClean="0">
                <a:ea typeface="Tahoma" panose="020B0604030504040204" pitchFamily="34" charset="0"/>
                <a:cs typeface="Tahoma" panose="020B0604030504040204" pitchFamily="34" charset="0"/>
              </a:rPr>
              <a:t>MFO : wat is een MFO? Waarom een MFO?</a:t>
            </a:r>
          </a:p>
          <a:p>
            <a:pPr marL="514350" indent="-514350">
              <a:buFont typeface="+mj-lt"/>
              <a:buAutoNum type="arabicPeriod"/>
            </a:pPr>
            <a:r>
              <a:rPr lang="nl-BE" sz="2800" dirty="0" smtClean="0">
                <a:ea typeface="Tahoma" panose="020B0604030504040204" pitchFamily="34" charset="0"/>
                <a:cs typeface="Tahoma" panose="020B0604030504040204" pitchFamily="34" charset="0"/>
              </a:rPr>
              <a:t>Medicatiefouten en cijfers (IMS rapport)</a:t>
            </a:r>
          </a:p>
          <a:p>
            <a:pPr marL="514350" indent="-514350">
              <a:buFont typeface="+mj-lt"/>
              <a:buAutoNum type="arabicPeriod"/>
            </a:pPr>
            <a:r>
              <a:rPr lang="nl-BE" sz="2800" dirty="0" smtClean="0">
                <a:ea typeface="Tahoma" panose="020B0604030504040204" pitchFamily="34" charset="0"/>
                <a:cs typeface="Tahoma" panose="020B0604030504040204" pitchFamily="34" charset="0"/>
              </a:rPr>
              <a:t>Het verhaal van Roger </a:t>
            </a:r>
          </a:p>
          <a:p>
            <a:pPr marL="514350" indent="-514350">
              <a:buFont typeface="+mj-lt"/>
              <a:buAutoNum type="arabicPeriod"/>
            </a:pPr>
            <a:r>
              <a:rPr lang="nl-BE" sz="2800" dirty="0" smtClean="0">
                <a:ea typeface="Tahoma" panose="020B0604030504040204" pitchFamily="34" charset="0"/>
                <a:cs typeface="Tahoma" panose="020B0604030504040204" pitchFamily="34" charset="0"/>
              </a:rPr>
              <a:t>Lokale </a:t>
            </a:r>
            <a:r>
              <a:rPr lang="nl-BE" sz="2800" dirty="0">
                <a:ea typeface="Tahoma" panose="020B0604030504040204" pitchFamily="34" charset="0"/>
                <a:cs typeface="Tahoma" panose="020B0604030504040204" pitchFamily="34" charset="0"/>
              </a:rPr>
              <a:t>metingen: </a:t>
            </a:r>
            <a:r>
              <a:rPr lang="nl-BE" sz="2800" dirty="0" err="1">
                <a:ea typeface="Tahoma" panose="020B0604030504040204" pitchFamily="34" charset="0"/>
                <a:cs typeface="Tahoma" panose="020B0604030504040204" pitchFamily="34" charset="0"/>
              </a:rPr>
              <a:t>geneesmiddelgebonden</a:t>
            </a:r>
            <a:r>
              <a:rPr lang="nl-BE" sz="2800" dirty="0">
                <a:ea typeface="Tahoma" panose="020B0604030504040204" pitchFamily="34" charset="0"/>
                <a:cs typeface="Tahoma" panose="020B0604030504040204" pitchFamily="34" charset="0"/>
              </a:rPr>
              <a:t> problemen</a:t>
            </a:r>
          </a:p>
          <a:p>
            <a:pPr marL="514350" indent="-514350">
              <a:buFont typeface="+mj-lt"/>
              <a:buAutoNum type="arabicPeriod"/>
            </a:pPr>
            <a:r>
              <a:rPr lang="nl-BE" sz="2800" dirty="0" smtClean="0">
                <a:ea typeface="Tahoma" panose="020B0604030504040204" pitchFamily="34" charset="0"/>
                <a:cs typeface="Tahoma" panose="020B0604030504040204" pitchFamily="34" charset="0"/>
              </a:rPr>
              <a:t>Oplossingen en verbeterprojecten</a:t>
            </a:r>
          </a:p>
          <a:p>
            <a:pPr marL="514350" indent="-514350">
              <a:buFont typeface="+mj-lt"/>
              <a:buAutoNum type="arabicPeriod"/>
            </a:pPr>
            <a:r>
              <a:rPr lang="nl-BE" sz="2800" dirty="0" smtClean="0">
                <a:ea typeface="Tahoma" panose="020B0604030504040204" pitchFamily="34" charset="0"/>
                <a:cs typeface="Tahoma" panose="020B0604030504040204" pitchFamily="34" charset="0"/>
              </a:rPr>
              <a:t>Streefdoel</a:t>
            </a:r>
            <a:endParaRPr lang="nl-BE" sz="2800" dirty="0">
              <a:ea typeface="Tahoma" panose="020B0604030504040204" pitchFamily="34" charset="0"/>
              <a:cs typeface="Tahoma" panose="020B0604030504040204" pitchFamily="34" charset="0"/>
            </a:endParaRPr>
          </a:p>
        </p:txBody>
      </p:sp>
      <p:sp>
        <p:nvSpPr>
          <p:cNvPr id="4" name="Tijdelijke aanduiding voor dianummer 3"/>
          <p:cNvSpPr>
            <a:spLocks noGrp="1"/>
          </p:cNvSpPr>
          <p:nvPr>
            <p:ph type="sldNum" sz="quarter" idx="12"/>
          </p:nvPr>
        </p:nvSpPr>
        <p:spPr/>
        <p:txBody>
          <a:bodyPr/>
          <a:lstStyle/>
          <a:p>
            <a:fld id="{EFACDE89-B6FC-45F6-9E25-2788462F087B}" type="slidenum">
              <a:rPr lang="nl-BE" smtClean="0"/>
              <a:t>2</a:t>
            </a:fld>
            <a:endParaRPr lang="nl-BE"/>
          </a:p>
        </p:txBody>
      </p:sp>
      <p:cxnSp>
        <p:nvCxnSpPr>
          <p:cNvPr id="7" name="Rechte verbindingslijn 6"/>
          <p:cNvCxnSpPr/>
          <p:nvPr/>
        </p:nvCxnSpPr>
        <p:spPr>
          <a:xfrm>
            <a:off x="0" y="1417638"/>
            <a:ext cx="9144000"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237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Reacties? Feedback?</a:t>
            </a:r>
            <a:endParaRPr lang="nl-BE" dirty="0"/>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EFACDE89-B6FC-45F6-9E25-2788462F087B}" type="slidenum">
              <a:rPr lang="nl-BE" smtClean="0"/>
              <a:t>20</a:t>
            </a:fld>
            <a:endParaRPr lang="nl-BE"/>
          </a:p>
        </p:txBody>
      </p:sp>
    </p:spTree>
    <p:extLst>
      <p:ext uri="{BB962C8B-B14F-4D97-AF65-F5344CB8AC3E}">
        <p14:creationId xmlns:p14="http://schemas.microsoft.com/office/powerpoint/2010/main" val="208715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huisartsen stellen voor </a:t>
            </a:r>
            <a:endParaRPr lang="nl-BE" dirty="0"/>
          </a:p>
        </p:txBody>
      </p:sp>
      <p:sp>
        <p:nvSpPr>
          <p:cNvPr id="3" name="Tijdelijke aanduiding voor inhoud 2"/>
          <p:cNvSpPr>
            <a:spLocks noGrp="1"/>
          </p:cNvSpPr>
          <p:nvPr>
            <p:ph idx="1"/>
          </p:nvPr>
        </p:nvSpPr>
        <p:spPr/>
        <p:txBody>
          <a:bodyPr>
            <a:normAutofit/>
          </a:bodyPr>
          <a:lstStyle/>
          <a:p>
            <a:pPr marL="0" indent="0">
              <a:buNone/>
            </a:pPr>
            <a:r>
              <a:rPr lang="nl-BE" sz="2400" b="1" dirty="0" smtClean="0">
                <a:solidFill>
                  <a:srgbClr val="FF0000"/>
                </a:solidFill>
              </a:rPr>
              <a:t>Bij </a:t>
            </a:r>
            <a:r>
              <a:rPr lang="nl-BE" sz="2400" b="1" dirty="0">
                <a:solidFill>
                  <a:srgbClr val="FF0000"/>
                </a:solidFill>
              </a:rPr>
              <a:t>(on)geplande opname</a:t>
            </a:r>
            <a:r>
              <a:rPr lang="nl-BE" sz="2400" b="1" dirty="0" smtClean="0">
                <a:solidFill>
                  <a:srgbClr val="FF0000"/>
                </a:solidFill>
              </a:rPr>
              <a:t>: </a:t>
            </a:r>
          </a:p>
          <a:p>
            <a:r>
              <a:rPr lang="nl-BE" sz="2400" dirty="0" smtClean="0"/>
              <a:t>………..</a:t>
            </a:r>
          </a:p>
          <a:p>
            <a:pPr marL="0" indent="0">
              <a:buNone/>
            </a:pPr>
            <a:r>
              <a:rPr lang="nl-BE" sz="2400" b="1" dirty="0" smtClean="0">
                <a:solidFill>
                  <a:srgbClr val="FF0000"/>
                </a:solidFill>
              </a:rPr>
              <a:t>Bij ontslag:</a:t>
            </a:r>
          </a:p>
          <a:p>
            <a:r>
              <a:rPr lang="nl-BE" sz="2400" dirty="0" smtClean="0"/>
              <a:t>…………</a:t>
            </a:r>
          </a:p>
          <a:p>
            <a:endParaRPr lang="nl-BE" dirty="0" smtClean="0"/>
          </a:p>
          <a:p>
            <a:endParaRPr lang="nl-BE" dirty="0" smtClean="0"/>
          </a:p>
          <a:p>
            <a:endParaRPr lang="nl-BE" dirty="0"/>
          </a:p>
        </p:txBody>
      </p:sp>
      <p:sp>
        <p:nvSpPr>
          <p:cNvPr id="4" name="Tijdelijke aanduiding voor dianummer 3"/>
          <p:cNvSpPr>
            <a:spLocks noGrp="1"/>
          </p:cNvSpPr>
          <p:nvPr>
            <p:ph type="sldNum" sz="quarter" idx="12"/>
          </p:nvPr>
        </p:nvSpPr>
        <p:spPr/>
        <p:txBody>
          <a:bodyPr/>
          <a:lstStyle/>
          <a:p>
            <a:fld id="{EFACDE89-B6FC-45F6-9E25-2788462F087B}" type="slidenum">
              <a:rPr lang="nl-BE" smtClean="0"/>
              <a:t>21</a:t>
            </a:fld>
            <a:endParaRPr lang="nl-BE"/>
          </a:p>
        </p:txBody>
      </p:sp>
    </p:spTree>
    <p:extLst>
      <p:ext uri="{BB962C8B-B14F-4D97-AF65-F5344CB8AC3E}">
        <p14:creationId xmlns:p14="http://schemas.microsoft.com/office/powerpoint/2010/main" val="3272859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Reacties? Feedback?</a:t>
            </a:r>
            <a:endParaRPr lang="nl-BE" dirty="0"/>
          </a:p>
        </p:txBody>
      </p:sp>
      <p:sp>
        <p:nvSpPr>
          <p:cNvPr id="3" name="Tijdelijke aanduiding voor inhoud 2"/>
          <p:cNvSpPr>
            <a:spLocks noGrp="1"/>
          </p:cNvSpPr>
          <p:nvPr>
            <p:ph idx="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EFACDE89-B6FC-45F6-9E25-2788462F087B}" type="slidenum">
              <a:rPr lang="nl-BE" smtClean="0"/>
              <a:t>22</a:t>
            </a:fld>
            <a:endParaRPr lang="nl-BE"/>
          </a:p>
        </p:txBody>
      </p:sp>
    </p:spTree>
    <p:extLst>
      <p:ext uri="{BB962C8B-B14F-4D97-AF65-F5344CB8AC3E}">
        <p14:creationId xmlns:p14="http://schemas.microsoft.com/office/powerpoint/2010/main" val="1702588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Het ziekenhuis stelt voor </a:t>
            </a:r>
            <a:endParaRPr lang="nl-BE" dirty="0"/>
          </a:p>
        </p:txBody>
      </p:sp>
      <p:sp>
        <p:nvSpPr>
          <p:cNvPr id="3" name="Tijdelijke aanduiding voor inhoud 2"/>
          <p:cNvSpPr>
            <a:spLocks noGrp="1"/>
          </p:cNvSpPr>
          <p:nvPr>
            <p:ph idx="1"/>
          </p:nvPr>
        </p:nvSpPr>
        <p:spPr>
          <a:xfrm>
            <a:off x="457200" y="1600200"/>
            <a:ext cx="8507288" cy="4525963"/>
          </a:xfrm>
        </p:spPr>
        <p:txBody>
          <a:bodyPr>
            <a:noAutofit/>
          </a:bodyPr>
          <a:lstStyle/>
          <a:p>
            <a:pPr marL="0" indent="0">
              <a:buNone/>
            </a:pPr>
            <a:r>
              <a:rPr lang="nl-BE" sz="1800" b="1" dirty="0">
                <a:solidFill>
                  <a:srgbClr val="FF0000"/>
                </a:solidFill>
              </a:rPr>
              <a:t>(on)geplande </a:t>
            </a:r>
            <a:r>
              <a:rPr lang="nl-BE" sz="1800" b="1" dirty="0" smtClean="0">
                <a:solidFill>
                  <a:srgbClr val="FF0000"/>
                </a:solidFill>
              </a:rPr>
              <a:t>opname </a:t>
            </a:r>
          </a:p>
          <a:p>
            <a:pPr marL="0" indent="0">
              <a:buNone/>
            </a:pPr>
            <a:r>
              <a:rPr lang="nl-BE" sz="1800" dirty="0" smtClean="0"/>
              <a:t>………..</a:t>
            </a:r>
          </a:p>
          <a:p>
            <a:pPr marL="0" indent="0">
              <a:buNone/>
            </a:pPr>
            <a:r>
              <a:rPr lang="nl-BE" sz="1800" b="1" dirty="0" smtClean="0">
                <a:solidFill>
                  <a:srgbClr val="FF0000"/>
                </a:solidFill>
              </a:rPr>
              <a:t>Bij ontslag:</a:t>
            </a:r>
          </a:p>
          <a:p>
            <a:r>
              <a:rPr lang="nl-BE" sz="1800" dirty="0" smtClean="0"/>
              <a:t>…………</a:t>
            </a:r>
          </a:p>
          <a:p>
            <a:pPr marL="0" indent="0">
              <a:buNone/>
            </a:pPr>
            <a:r>
              <a:rPr lang="nl-BE" sz="1800" dirty="0" smtClean="0">
                <a:solidFill>
                  <a:schemeClr val="bg1">
                    <a:lumMod val="50000"/>
                  </a:schemeClr>
                </a:solidFill>
              </a:rPr>
              <a:t>Mogelijke voorstellen: </a:t>
            </a:r>
          </a:p>
          <a:p>
            <a:r>
              <a:rPr lang="nl-BE" sz="1800" dirty="0">
                <a:solidFill>
                  <a:schemeClr val="bg1">
                    <a:lumMod val="50000"/>
                  </a:schemeClr>
                </a:solidFill>
              </a:rPr>
              <a:t>Medicatieschema </a:t>
            </a:r>
            <a:r>
              <a:rPr lang="nl-BE" sz="1800" dirty="0" smtClean="0">
                <a:solidFill>
                  <a:schemeClr val="bg1">
                    <a:lumMod val="50000"/>
                  </a:schemeClr>
                </a:solidFill>
              </a:rPr>
              <a:t>voor de apotheker vasthechten </a:t>
            </a:r>
            <a:r>
              <a:rPr lang="nl-BE" sz="1800" dirty="0">
                <a:solidFill>
                  <a:schemeClr val="bg1">
                    <a:lumMod val="50000"/>
                  </a:schemeClr>
                </a:solidFill>
              </a:rPr>
              <a:t>aan het </a:t>
            </a:r>
            <a:r>
              <a:rPr lang="nl-BE" sz="1800" dirty="0" smtClean="0">
                <a:solidFill>
                  <a:schemeClr val="bg1">
                    <a:lumMod val="50000"/>
                  </a:schemeClr>
                </a:solidFill>
              </a:rPr>
              <a:t>voorschrift</a:t>
            </a:r>
          </a:p>
          <a:p>
            <a:r>
              <a:rPr lang="nl-BE" sz="1800" dirty="0" smtClean="0">
                <a:solidFill>
                  <a:schemeClr val="bg1">
                    <a:lumMod val="50000"/>
                  </a:schemeClr>
                </a:solidFill>
              </a:rPr>
              <a:t>Informatiebrief voor de apotheek met extra info over indicaties, nierinsufficiëntie,…</a:t>
            </a:r>
            <a:endParaRPr lang="nl-BE" sz="1800" dirty="0">
              <a:solidFill>
                <a:schemeClr val="bg1">
                  <a:lumMod val="50000"/>
                </a:schemeClr>
              </a:solidFill>
            </a:endParaRPr>
          </a:p>
          <a:p>
            <a:r>
              <a:rPr lang="nl-BE" sz="1800" dirty="0" smtClean="0">
                <a:solidFill>
                  <a:schemeClr val="bg1">
                    <a:lumMod val="50000"/>
                  </a:schemeClr>
                </a:solidFill>
              </a:rPr>
              <a:t>De contactgegevens van de huisapotheker </a:t>
            </a:r>
            <a:r>
              <a:rPr lang="nl-BE" sz="1800" dirty="0">
                <a:solidFill>
                  <a:schemeClr val="bg1">
                    <a:lumMod val="50000"/>
                  </a:schemeClr>
                </a:solidFill>
              </a:rPr>
              <a:t>registreren </a:t>
            </a:r>
            <a:r>
              <a:rPr lang="nl-BE" sz="1800" dirty="0" smtClean="0">
                <a:solidFill>
                  <a:schemeClr val="bg1">
                    <a:lumMod val="50000"/>
                  </a:schemeClr>
                </a:solidFill>
              </a:rPr>
              <a:t>bij opname</a:t>
            </a:r>
            <a:endParaRPr lang="nl-BE" sz="1800" dirty="0">
              <a:solidFill>
                <a:schemeClr val="bg1">
                  <a:lumMod val="50000"/>
                </a:schemeClr>
              </a:solidFill>
            </a:endParaRPr>
          </a:p>
          <a:p>
            <a:r>
              <a:rPr lang="nl-BE" sz="1800" dirty="0">
                <a:solidFill>
                  <a:schemeClr val="bg1">
                    <a:lumMod val="50000"/>
                  </a:schemeClr>
                </a:solidFill>
              </a:rPr>
              <a:t>Medicatie-anamnese: </a:t>
            </a:r>
            <a:r>
              <a:rPr lang="nl-BE" sz="1800" dirty="0" smtClean="0">
                <a:solidFill>
                  <a:schemeClr val="bg1">
                    <a:lumMod val="50000"/>
                  </a:schemeClr>
                </a:solidFill>
              </a:rPr>
              <a:t>bij onduidelijkheden ook de huisapotheker contacteren</a:t>
            </a:r>
          </a:p>
          <a:p>
            <a:r>
              <a:rPr lang="nl-BE" sz="1800" dirty="0" smtClean="0">
                <a:solidFill>
                  <a:schemeClr val="bg1">
                    <a:lumMod val="50000"/>
                  </a:schemeClr>
                </a:solidFill>
              </a:rPr>
              <a:t>Thuismedicatiezak</a:t>
            </a:r>
            <a:endParaRPr lang="nl-BE" sz="1800" dirty="0">
              <a:solidFill>
                <a:schemeClr val="bg1">
                  <a:lumMod val="50000"/>
                </a:schemeClr>
              </a:solidFill>
            </a:endParaRPr>
          </a:p>
          <a:p>
            <a:r>
              <a:rPr lang="nl-BE" sz="1800" dirty="0" smtClean="0">
                <a:solidFill>
                  <a:schemeClr val="bg1">
                    <a:lumMod val="50000"/>
                  </a:schemeClr>
                </a:solidFill>
              </a:rPr>
              <a:t>Verbeteren bereikbaarheid </a:t>
            </a:r>
            <a:r>
              <a:rPr lang="nl-BE" sz="1800" dirty="0" err="1">
                <a:solidFill>
                  <a:schemeClr val="bg1">
                    <a:lumMod val="50000"/>
                  </a:schemeClr>
                </a:solidFill>
              </a:rPr>
              <a:t>ontslaggevende</a:t>
            </a:r>
            <a:r>
              <a:rPr lang="nl-BE" sz="1800" dirty="0">
                <a:solidFill>
                  <a:schemeClr val="bg1">
                    <a:lumMod val="50000"/>
                  </a:schemeClr>
                </a:solidFill>
              </a:rPr>
              <a:t> </a:t>
            </a:r>
            <a:r>
              <a:rPr lang="nl-BE" sz="1800" dirty="0" smtClean="0">
                <a:solidFill>
                  <a:schemeClr val="bg1">
                    <a:lumMod val="50000"/>
                  </a:schemeClr>
                </a:solidFill>
              </a:rPr>
              <a:t>arts en verpleegkundige</a:t>
            </a:r>
            <a:endParaRPr lang="nl-BE" sz="1800" dirty="0">
              <a:solidFill>
                <a:schemeClr val="bg1">
                  <a:lumMod val="50000"/>
                </a:schemeClr>
              </a:solidFill>
            </a:endParaRPr>
          </a:p>
          <a:p>
            <a:r>
              <a:rPr lang="nl-BE" sz="1800" dirty="0">
                <a:solidFill>
                  <a:schemeClr val="bg1">
                    <a:lumMod val="50000"/>
                  </a:schemeClr>
                </a:solidFill>
              </a:rPr>
              <a:t>Voorbereiding </a:t>
            </a:r>
            <a:r>
              <a:rPr lang="nl-BE" sz="1800" dirty="0" smtClean="0">
                <a:solidFill>
                  <a:schemeClr val="bg1">
                    <a:lumMod val="50000"/>
                  </a:schemeClr>
                </a:solidFill>
              </a:rPr>
              <a:t>van de </a:t>
            </a:r>
            <a:r>
              <a:rPr lang="nl-BE" sz="1800" dirty="0" err="1" smtClean="0">
                <a:solidFill>
                  <a:schemeClr val="bg1">
                    <a:lumMod val="50000"/>
                  </a:schemeClr>
                </a:solidFill>
              </a:rPr>
              <a:t>eerstelijn</a:t>
            </a:r>
            <a:r>
              <a:rPr lang="nl-BE" sz="1800" dirty="0" smtClean="0">
                <a:solidFill>
                  <a:schemeClr val="bg1">
                    <a:lumMod val="50000"/>
                  </a:schemeClr>
                </a:solidFill>
              </a:rPr>
              <a:t> </a:t>
            </a:r>
            <a:r>
              <a:rPr lang="nl-BE" sz="1800" dirty="0">
                <a:solidFill>
                  <a:schemeClr val="bg1">
                    <a:lumMod val="50000"/>
                  </a:schemeClr>
                </a:solidFill>
              </a:rPr>
              <a:t>op </a:t>
            </a:r>
            <a:r>
              <a:rPr lang="nl-BE" sz="1800" dirty="0" smtClean="0">
                <a:solidFill>
                  <a:schemeClr val="bg1">
                    <a:lumMod val="50000"/>
                  </a:schemeClr>
                </a:solidFill>
              </a:rPr>
              <a:t>een ziekenhuisontslag</a:t>
            </a:r>
            <a:endParaRPr lang="nl-BE" sz="1800" dirty="0">
              <a:solidFill>
                <a:schemeClr val="bg1">
                  <a:lumMod val="50000"/>
                </a:schemeClr>
              </a:solidFill>
            </a:endParaRPr>
          </a:p>
          <a:p>
            <a:r>
              <a:rPr lang="nl-BE" sz="1800" dirty="0">
                <a:solidFill>
                  <a:schemeClr val="bg1">
                    <a:lumMod val="50000"/>
                  </a:schemeClr>
                </a:solidFill>
              </a:rPr>
              <a:t>Voldoende </a:t>
            </a:r>
            <a:r>
              <a:rPr lang="nl-BE" sz="1800" dirty="0" smtClean="0">
                <a:solidFill>
                  <a:schemeClr val="bg1">
                    <a:lumMod val="50000"/>
                  </a:schemeClr>
                </a:solidFill>
              </a:rPr>
              <a:t>overbruggingsmedicatie meegeven </a:t>
            </a:r>
            <a:endParaRPr lang="nl-BE" sz="1800" dirty="0">
              <a:solidFill>
                <a:schemeClr val="bg1">
                  <a:lumMod val="50000"/>
                </a:schemeClr>
              </a:solidFill>
            </a:endParaRPr>
          </a:p>
          <a:p>
            <a:r>
              <a:rPr lang="nl-BE" sz="1800" dirty="0">
                <a:solidFill>
                  <a:schemeClr val="bg1">
                    <a:lumMod val="50000"/>
                  </a:schemeClr>
                </a:solidFill>
              </a:rPr>
              <a:t>Bij </a:t>
            </a:r>
            <a:r>
              <a:rPr lang="nl-BE" sz="1800" dirty="0" smtClean="0">
                <a:solidFill>
                  <a:schemeClr val="bg1">
                    <a:lumMod val="50000"/>
                  </a:schemeClr>
                </a:solidFill>
              </a:rPr>
              <a:t>ontslag switch </a:t>
            </a:r>
            <a:r>
              <a:rPr lang="nl-BE" sz="1800" dirty="0">
                <a:solidFill>
                  <a:schemeClr val="bg1">
                    <a:lumMod val="50000"/>
                  </a:schemeClr>
                </a:solidFill>
              </a:rPr>
              <a:t>naar </a:t>
            </a:r>
            <a:r>
              <a:rPr lang="nl-BE" sz="1800" dirty="0" smtClean="0">
                <a:solidFill>
                  <a:schemeClr val="bg1">
                    <a:lumMod val="50000"/>
                  </a:schemeClr>
                </a:solidFill>
              </a:rPr>
              <a:t>thuismedicatie om dubbelmedicatie te voorkomen</a:t>
            </a:r>
          </a:p>
          <a:p>
            <a:endParaRPr lang="nl-BE" sz="1800" dirty="0" smtClean="0"/>
          </a:p>
          <a:p>
            <a:endParaRPr lang="nl-BE" sz="1800" dirty="0"/>
          </a:p>
        </p:txBody>
      </p:sp>
      <p:sp>
        <p:nvSpPr>
          <p:cNvPr id="4" name="Tijdelijke aanduiding voor dianummer 3"/>
          <p:cNvSpPr>
            <a:spLocks noGrp="1"/>
          </p:cNvSpPr>
          <p:nvPr>
            <p:ph type="sldNum" sz="quarter" idx="12"/>
          </p:nvPr>
        </p:nvSpPr>
        <p:spPr/>
        <p:txBody>
          <a:bodyPr/>
          <a:lstStyle/>
          <a:p>
            <a:fld id="{EFACDE89-B6FC-45F6-9E25-2788462F087B}" type="slidenum">
              <a:rPr lang="nl-BE" smtClean="0"/>
              <a:t>23</a:t>
            </a:fld>
            <a:endParaRPr lang="nl-BE"/>
          </a:p>
        </p:txBody>
      </p:sp>
    </p:spTree>
    <p:extLst>
      <p:ext uri="{BB962C8B-B14F-4D97-AF65-F5344CB8AC3E}">
        <p14:creationId xmlns:p14="http://schemas.microsoft.com/office/powerpoint/2010/main" val="2803290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Reacties? Feedback?</a:t>
            </a:r>
            <a:endParaRPr lang="nl-BE" dirty="0"/>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EFACDE89-B6FC-45F6-9E25-2788462F087B}" type="slidenum">
              <a:rPr lang="nl-BE" smtClean="0"/>
              <a:t>24</a:t>
            </a:fld>
            <a:endParaRPr lang="nl-BE"/>
          </a:p>
        </p:txBody>
      </p:sp>
    </p:spTree>
    <p:extLst>
      <p:ext uri="{BB962C8B-B14F-4D97-AF65-F5344CB8AC3E}">
        <p14:creationId xmlns:p14="http://schemas.microsoft.com/office/powerpoint/2010/main" val="3882109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Streefdoel? </a:t>
            </a:r>
            <a:endParaRPr lang="nl-BE" dirty="0"/>
          </a:p>
        </p:txBody>
      </p:sp>
      <p:sp>
        <p:nvSpPr>
          <p:cNvPr id="3" name="Tijdelijke aanduiding voor inhoud 2"/>
          <p:cNvSpPr>
            <a:spLocks noGrp="1"/>
          </p:cNvSpPr>
          <p:nvPr>
            <p:ph idx="1"/>
          </p:nvPr>
        </p:nvSpPr>
        <p:spPr/>
        <p:txBody>
          <a:bodyPr/>
          <a:lstStyle/>
          <a:p>
            <a:pPr marL="0" indent="0">
              <a:buNone/>
            </a:pPr>
            <a:r>
              <a:rPr lang="nl-BE" dirty="0" smtClean="0"/>
              <a:t>Situatie vandaag: …………………</a:t>
            </a:r>
          </a:p>
          <a:p>
            <a:pPr marL="0" indent="0">
              <a:buNone/>
            </a:pPr>
            <a:endParaRPr lang="nl-BE" dirty="0" smtClean="0"/>
          </a:p>
          <a:p>
            <a:pPr marL="0" indent="0">
              <a:buNone/>
            </a:pPr>
            <a:r>
              <a:rPr lang="nl-BE" dirty="0" smtClean="0"/>
              <a:t>Waar willen we staan over één jaar?</a:t>
            </a:r>
          </a:p>
          <a:p>
            <a:pPr marL="0" indent="0">
              <a:buNone/>
            </a:pPr>
            <a:endParaRPr lang="nl-BE" dirty="0"/>
          </a:p>
          <a:p>
            <a:pPr marL="0" indent="0">
              <a:buNone/>
            </a:pPr>
            <a:r>
              <a:rPr lang="nl-BE" dirty="0" smtClean="0"/>
              <a:t> </a:t>
            </a:r>
            <a:endParaRPr lang="nl-BE" dirty="0"/>
          </a:p>
        </p:txBody>
      </p:sp>
      <p:sp>
        <p:nvSpPr>
          <p:cNvPr id="4" name="Tijdelijke aanduiding voor dianummer 3"/>
          <p:cNvSpPr>
            <a:spLocks noGrp="1"/>
          </p:cNvSpPr>
          <p:nvPr>
            <p:ph type="sldNum" sz="quarter" idx="12"/>
          </p:nvPr>
        </p:nvSpPr>
        <p:spPr/>
        <p:txBody>
          <a:bodyPr/>
          <a:lstStyle/>
          <a:p>
            <a:fld id="{EFACDE89-B6FC-45F6-9E25-2788462F087B}" type="slidenum">
              <a:rPr lang="nl-BE" smtClean="0"/>
              <a:t>25</a:t>
            </a:fld>
            <a:endParaRPr lang="nl-BE"/>
          </a:p>
        </p:txBody>
      </p:sp>
    </p:spTree>
    <p:extLst>
      <p:ext uri="{BB962C8B-B14F-4D97-AF65-F5344CB8AC3E}">
        <p14:creationId xmlns:p14="http://schemas.microsoft.com/office/powerpoint/2010/main" val="2535760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Aanpak</a:t>
            </a:r>
            <a:endParaRPr lang="nl-BE" dirty="0"/>
          </a:p>
        </p:txBody>
      </p:sp>
      <p:graphicFrame>
        <p:nvGraphicFramePr>
          <p:cNvPr id="5" name="Diagram 4"/>
          <p:cNvGraphicFramePr/>
          <p:nvPr>
            <p:extLst>
              <p:ext uri="{D42A27DB-BD31-4B8C-83A1-F6EECF244321}">
                <p14:modId xmlns:p14="http://schemas.microsoft.com/office/powerpoint/2010/main" val="754661221"/>
              </p:ext>
            </p:extLst>
          </p:nvPr>
        </p:nvGraphicFramePr>
        <p:xfrm>
          <a:off x="341784" y="1268760"/>
          <a:ext cx="8460432"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vak 6"/>
          <p:cNvSpPr txBox="1"/>
          <p:nvPr/>
        </p:nvSpPr>
        <p:spPr>
          <a:xfrm>
            <a:off x="4226970" y="6381328"/>
            <a:ext cx="4824536" cy="369332"/>
          </a:xfrm>
          <a:prstGeom prst="rect">
            <a:avLst/>
          </a:prstGeom>
          <a:noFill/>
        </p:spPr>
        <p:txBody>
          <a:bodyPr wrap="square" rtlCol="0">
            <a:spAutoFit/>
          </a:bodyPr>
          <a:lstStyle/>
          <a:p>
            <a:r>
              <a:rPr lang="nl-BE" dirty="0" smtClean="0">
                <a:solidFill>
                  <a:schemeClr val="bg1">
                    <a:lumMod val="65000"/>
                  </a:schemeClr>
                </a:solidFill>
              </a:rPr>
              <a:t>Datum toevoegen (één jaar na eerste MFO)</a:t>
            </a:r>
            <a:endParaRPr lang="nl-BE" dirty="0">
              <a:solidFill>
                <a:schemeClr val="bg1">
                  <a:lumMod val="65000"/>
                </a:schemeClr>
              </a:solidFill>
            </a:endParaRPr>
          </a:p>
        </p:txBody>
      </p:sp>
      <p:sp>
        <p:nvSpPr>
          <p:cNvPr id="8" name="Tekstvak 7"/>
          <p:cNvSpPr txBox="1"/>
          <p:nvPr/>
        </p:nvSpPr>
        <p:spPr>
          <a:xfrm>
            <a:off x="5940152" y="1720431"/>
            <a:ext cx="1872208" cy="369332"/>
          </a:xfrm>
          <a:prstGeom prst="rect">
            <a:avLst/>
          </a:prstGeom>
          <a:noFill/>
        </p:spPr>
        <p:txBody>
          <a:bodyPr wrap="square" rtlCol="0">
            <a:spAutoFit/>
          </a:bodyPr>
          <a:lstStyle/>
          <a:p>
            <a:r>
              <a:rPr lang="nl-BE" dirty="0" smtClean="0">
                <a:solidFill>
                  <a:schemeClr val="bg1">
                    <a:lumMod val="65000"/>
                  </a:schemeClr>
                </a:solidFill>
              </a:rPr>
              <a:t>Werkgroep</a:t>
            </a:r>
            <a:endParaRPr lang="nl-BE" dirty="0">
              <a:solidFill>
                <a:schemeClr val="bg1">
                  <a:lumMod val="65000"/>
                </a:schemeClr>
              </a:solidFill>
            </a:endParaRPr>
          </a:p>
        </p:txBody>
      </p:sp>
      <p:sp>
        <p:nvSpPr>
          <p:cNvPr id="9" name="Tekstvak 8"/>
          <p:cNvSpPr txBox="1"/>
          <p:nvPr/>
        </p:nvSpPr>
        <p:spPr>
          <a:xfrm>
            <a:off x="128341" y="4248916"/>
            <a:ext cx="2674640" cy="923330"/>
          </a:xfrm>
          <a:prstGeom prst="rect">
            <a:avLst/>
          </a:prstGeom>
          <a:noFill/>
        </p:spPr>
        <p:txBody>
          <a:bodyPr wrap="square" rtlCol="0">
            <a:spAutoFit/>
          </a:bodyPr>
          <a:lstStyle/>
          <a:p>
            <a:r>
              <a:rPr lang="nl-BE" dirty="0" smtClean="0">
                <a:solidFill>
                  <a:schemeClr val="bg1">
                    <a:lumMod val="65000"/>
                  </a:schemeClr>
                </a:solidFill>
              </a:rPr>
              <a:t>Peil-artsen en –apothekers, </a:t>
            </a:r>
          </a:p>
          <a:p>
            <a:r>
              <a:rPr lang="nl-BE" dirty="0" smtClean="0">
                <a:solidFill>
                  <a:schemeClr val="bg1">
                    <a:lumMod val="65000"/>
                  </a:schemeClr>
                </a:solidFill>
              </a:rPr>
              <a:t>puntprevalentiestudie</a:t>
            </a:r>
            <a:endParaRPr lang="nl-BE" dirty="0">
              <a:solidFill>
                <a:schemeClr val="bg1">
                  <a:lumMod val="65000"/>
                </a:schemeClr>
              </a:solidFill>
            </a:endParaRPr>
          </a:p>
        </p:txBody>
      </p:sp>
      <p:sp>
        <p:nvSpPr>
          <p:cNvPr id="10" name="Tekstvak 9"/>
          <p:cNvSpPr txBox="1"/>
          <p:nvPr/>
        </p:nvSpPr>
        <p:spPr>
          <a:xfrm>
            <a:off x="6948264" y="4077072"/>
            <a:ext cx="2314600" cy="923330"/>
          </a:xfrm>
          <a:prstGeom prst="rect">
            <a:avLst/>
          </a:prstGeom>
          <a:noFill/>
        </p:spPr>
        <p:txBody>
          <a:bodyPr wrap="square" rtlCol="0">
            <a:spAutoFit/>
          </a:bodyPr>
          <a:lstStyle/>
          <a:p>
            <a:r>
              <a:rPr lang="nl-BE" dirty="0" smtClean="0">
                <a:solidFill>
                  <a:schemeClr val="bg1">
                    <a:lumMod val="65000"/>
                  </a:schemeClr>
                </a:solidFill>
              </a:rPr>
              <a:t>Peil-artsen en –apothekers, </a:t>
            </a:r>
          </a:p>
          <a:p>
            <a:r>
              <a:rPr lang="nl-BE" dirty="0" smtClean="0">
                <a:solidFill>
                  <a:schemeClr val="bg1">
                    <a:lumMod val="65000"/>
                  </a:schemeClr>
                </a:solidFill>
              </a:rPr>
              <a:t>Puntprevalentiestudie</a:t>
            </a:r>
            <a:endParaRPr lang="nl-BE" dirty="0">
              <a:solidFill>
                <a:schemeClr val="bg1">
                  <a:lumMod val="65000"/>
                </a:schemeClr>
              </a:solidFill>
            </a:endParaRPr>
          </a:p>
        </p:txBody>
      </p:sp>
      <p:sp>
        <p:nvSpPr>
          <p:cNvPr id="11" name="PIJL-OMLAAG 10"/>
          <p:cNvSpPr/>
          <p:nvPr/>
        </p:nvSpPr>
        <p:spPr>
          <a:xfrm>
            <a:off x="3635896" y="2089763"/>
            <a:ext cx="288032" cy="475141"/>
          </a:xfrm>
          <a:prstGeom prst="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
        <p:nvSpPr>
          <p:cNvPr id="12" name="Tekstvak 11"/>
          <p:cNvSpPr txBox="1"/>
          <p:nvPr/>
        </p:nvSpPr>
        <p:spPr>
          <a:xfrm>
            <a:off x="3140968" y="1649949"/>
            <a:ext cx="1593563" cy="461665"/>
          </a:xfrm>
          <a:prstGeom prst="rect">
            <a:avLst/>
          </a:prstGeom>
          <a:noFill/>
        </p:spPr>
        <p:txBody>
          <a:bodyPr wrap="square" rtlCol="0">
            <a:spAutoFit/>
          </a:bodyPr>
          <a:lstStyle/>
          <a:p>
            <a:r>
              <a:rPr lang="nl-BE" sz="2400" b="1" dirty="0" smtClean="0">
                <a:solidFill>
                  <a:srgbClr val="FF0000"/>
                </a:solidFill>
              </a:rPr>
              <a:t>vandaag</a:t>
            </a:r>
            <a:endParaRPr lang="nl-BE" sz="2400" b="1" dirty="0">
              <a:solidFill>
                <a:srgbClr val="FF0000"/>
              </a:solidFill>
            </a:endParaRPr>
          </a:p>
        </p:txBody>
      </p:sp>
      <p:sp>
        <p:nvSpPr>
          <p:cNvPr id="3" name="Tijdelijke aanduiding voor dianummer 2"/>
          <p:cNvSpPr>
            <a:spLocks noGrp="1"/>
          </p:cNvSpPr>
          <p:nvPr>
            <p:ph type="sldNum" sz="quarter" idx="12"/>
          </p:nvPr>
        </p:nvSpPr>
        <p:spPr/>
        <p:txBody>
          <a:bodyPr/>
          <a:lstStyle/>
          <a:p>
            <a:fld id="{EFACDE89-B6FC-45F6-9E25-2788462F087B}" type="slidenum">
              <a:rPr lang="nl-BE" smtClean="0"/>
              <a:t>26</a:t>
            </a:fld>
            <a:endParaRPr lang="nl-BE"/>
          </a:p>
        </p:txBody>
      </p:sp>
    </p:spTree>
    <p:extLst>
      <p:ext uri="{BB962C8B-B14F-4D97-AF65-F5344CB8AC3E}">
        <p14:creationId xmlns:p14="http://schemas.microsoft.com/office/powerpoint/2010/main" val="2754748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In beeld</a:t>
            </a:r>
            <a:br>
              <a:rPr lang="nl-BE" dirty="0" smtClean="0"/>
            </a:br>
            <a:r>
              <a:rPr lang="nl-BE" dirty="0" smtClean="0"/>
              <a:t>Roger over één jaar</a:t>
            </a:r>
            <a:endParaRPr lang="nl-BE" dirty="0"/>
          </a:p>
        </p:txBody>
      </p:sp>
      <p:sp>
        <p:nvSpPr>
          <p:cNvPr id="3" name="Tijdelijke aanduiding voor inhoud 2"/>
          <p:cNvSpPr>
            <a:spLocks noGrp="1"/>
          </p:cNvSpPr>
          <p:nvPr>
            <p:ph idx="1"/>
          </p:nvPr>
        </p:nvSpPr>
        <p:spPr>
          <a:xfrm>
            <a:off x="1547664" y="2012949"/>
            <a:ext cx="6933456" cy="4525963"/>
          </a:xfrm>
        </p:spPr>
        <p:txBody>
          <a:bodyPr/>
          <a:lstStyle/>
          <a:p>
            <a:pPr marL="0" indent="0">
              <a:buNone/>
            </a:pPr>
            <a:r>
              <a:rPr lang="nl-BE" dirty="0" smtClean="0">
                <a:solidFill>
                  <a:schemeClr val="bg1">
                    <a:lumMod val="65000"/>
                  </a:schemeClr>
                </a:solidFill>
              </a:rPr>
              <a:t>(zelfde casus als begin, maar nu met implementatie verbeterprojecten)</a:t>
            </a:r>
          </a:p>
        </p:txBody>
      </p:sp>
      <p:sp>
        <p:nvSpPr>
          <p:cNvPr id="4" name="Tijdelijke aanduiding voor dianummer 3"/>
          <p:cNvSpPr>
            <a:spLocks noGrp="1"/>
          </p:cNvSpPr>
          <p:nvPr>
            <p:ph type="sldNum" sz="quarter" idx="12"/>
          </p:nvPr>
        </p:nvSpPr>
        <p:spPr/>
        <p:txBody>
          <a:bodyPr/>
          <a:lstStyle/>
          <a:p>
            <a:fld id="{EFACDE89-B6FC-45F6-9E25-2788462F087B}" type="slidenum">
              <a:rPr lang="nl-BE" smtClean="0"/>
              <a:t>27</a:t>
            </a:fld>
            <a:endParaRPr lang="nl-BE"/>
          </a:p>
        </p:txBody>
      </p:sp>
    </p:spTree>
    <p:extLst>
      <p:ext uri="{BB962C8B-B14F-4D97-AF65-F5344CB8AC3E}">
        <p14:creationId xmlns:p14="http://schemas.microsoft.com/office/powerpoint/2010/main" val="415858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nl-BE" sz="3200" dirty="0" smtClean="0">
                <a:latin typeface="Tahoma" panose="020B0604030504040204" pitchFamily="34" charset="0"/>
                <a:ea typeface="Tahoma" panose="020B0604030504040204" pitchFamily="34" charset="0"/>
                <a:cs typeface="Tahoma" panose="020B0604030504040204" pitchFamily="34" charset="0"/>
              </a:rPr>
              <a:t>MFO</a:t>
            </a:r>
            <a:endParaRPr lang="nl-BE" sz="3200" dirty="0">
              <a:latin typeface="Tahoma" panose="020B0604030504040204" pitchFamily="34" charset="0"/>
              <a:ea typeface="Tahoma" panose="020B0604030504040204" pitchFamily="34" charset="0"/>
              <a:cs typeface="Tahoma" panose="020B0604030504040204" pitchFamily="34" charset="0"/>
            </a:endParaRPr>
          </a:p>
        </p:txBody>
      </p:sp>
      <p:pic>
        <p:nvPicPr>
          <p:cNvPr id="5" name="Tijdelijke aanduiding voor afbeelding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45" r="8345"/>
          <a:stretch>
            <a:fillRect/>
          </a:stretch>
        </p:blipFill>
        <p:spPr>
          <a:prstGeom prst="rect">
            <a:avLst/>
          </a:prstGeom>
        </p:spPr>
      </p:pic>
      <p:sp>
        <p:nvSpPr>
          <p:cNvPr id="3" name="Tijdelijke aanduiding voor dianummer 2"/>
          <p:cNvSpPr>
            <a:spLocks noGrp="1"/>
          </p:cNvSpPr>
          <p:nvPr>
            <p:ph type="sldNum" sz="quarter" idx="12"/>
          </p:nvPr>
        </p:nvSpPr>
        <p:spPr/>
        <p:txBody>
          <a:bodyPr/>
          <a:lstStyle/>
          <a:p>
            <a:fld id="{EFACDE89-B6FC-45F6-9E25-2788462F087B}" type="slidenum">
              <a:rPr lang="nl-BE" smtClean="0"/>
              <a:t>3</a:t>
            </a:fld>
            <a:endParaRPr lang="nl-BE"/>
          </a:p>
        </p:txBody>
      </p:sp>
    </p:spTree>
    <p:extLst>
      <p:ext uri="{BB962C8B-B14F-4D97-AF65-F5344CB8AC3E}">
        <p14:creationId xmlns:p14="http://schemas.microsoft.com/office/powerpoint/2010/main" val="3029679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3491880" y="5674281"/>
            <a:ext cx="2342703" cy="1171351"/>
            <a:chOff x="2943448" y="1529"/>
            <a:chExt cx="2342703" cy="1171351"/>
          </a:xfrm>
          <a:solidFill>
            <a:schemeClr val="tx2"/>
          </a:solidFill>
        </p:grpSpPr>
        <p:sp>
          <p:nvSpPr>
            <p:cNvPr id="10" name="Afgeronde rechthoek 9"/>
            <p:cNvSpPr/>
            <p:nvPr/>
          </p:nvSpPr>
          <p:spPr>
            <a:xfrm>
              <a:off x="2943448" y="1529"/>
              <a:ext cx="2342703" cy="1171351"/>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Afgeronde rechthoek 4"/>
            <p:cNvSpPr/>
            <p:nvPr/>
          </p:nvSpPr>
          <p:spPr>
            <a:xfrm>
              <a:off x="2977756" y="35837"/>
              <a:ext cx="2274087" cy="110273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nl-BE" sz="3600" kern="1200" dirty="0" smtClean="0"/>
                <a:t>Ziekenhuis</a:t>
              </a:r>
              <a:endParaRPr lang="nl-BE" sz="3600" kern="1200" dirty="0"/>
            </a:p>
          </p:txBody>
        </p:sp>
      </p:grpSp>
      <p:graphicFrame>
        <p:nvGraphicFramePr>
          <p:cNvPr id="4" name="Tijdelijke aanduiding voor inhoud 4"/>
          <p:cNvGraphicFramePr>
            <a:graphicFrameLocks/>
          </p:cNvGraphicFramePr>
          <p:nvPr>
            <p:extLst>
              <p:ext uri="{D42A27DB-BD31-4B8C-83A1-F6EECF244321}">
                <p14:modId xmlns:p14="http://schemas.microsoft.com/office/powerpoint/2010/main" val="126851569"/>
              </p:ext>
            </p:extLst>
          </p:nvPr>
        </p:nvGraphicFramePr>
        <p:xfrm>
          <a:off x="371856" y="157581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pPr algn="ctr">
              <a:defRPr/>
            </a:pPr>
            <a:r>
              <a:rPr lang="fr-BE" sz="4400" dirty="0" smtClean="0">
                <a:solidFill>
                  <a:schemeClr val="tx2"/>
                </a:solidFill>
                <a:latin typeface="Tahoma" panose="020B0604030504040204" pitchFamily="34" charset="0"/>
                <a:ea typeface="Tahoma" panose="020B0604030504040204" pitchFamily="34" charset="0"/>
                <a:cs typeface="Tahoma" panose="020B0604030504040204" pitchFamily="34" charset="0"/>
              </a:rPr>
              <a:t>Wat </a:t>
            </a:r>
            <a:r>
              <a:rPr lang="fr-BE" sz="4400" dirty="0" err="1" smtClean="0">
                <a:solidFill>
                  <a:schemeClr val="tx2"/>
                </a:solidFill>
                <a:latin typeface="Tahoma" panose="020B0604030504040204" pitchFamily="34" charset="0"/>
                <a:ea typeface="Tahoma" panose="020B0604030504040204" pitchFamily="34" charset="0"/>
                <a:cs typeface="Tahoma" panose="020B0604030504040204" pitchFamily="34" charset="0"/>
              </a:rPr>
              <a:t>is</a:t>
            </a:r>
            <a:r>
              <a:rPr lang="fr-BE" sz="4400" dirty="0" smtClean="0">
                <a:solidFill>
                  <a:schemeClr val="tx2"/>
                </a:solidFill>
                <a:latin typeface="Tahoma" panose="020B0604030504040204" pitchFamily="34" charset="0"/>
                <a:ea typeface="Tahoma" panose="020B0604030504040204" pitchFamily="34" charset="0"/>
                <a:cs typeface="Tahoma" panose="020B0604030504040204" pitchFamily="34" charset="0"/>
              </a:rPr>
              <a:t> </a:t>
            </a:r>
            <a:r>
              <a:rPr lang="fr-BE" sz="4400" dirty="0" err="1">
                <a:solidFill>
                  <a:schemeClr val="tx2"/>
                </a:solidFill>
                <a:latin typeface="Tahoma" panose="020B0604030504040204" pitchFamily="34" charset="0"/>
                <a:ea typeface="Tahoma" panose="020B0604030504040204" pitchFamily="34" charset="0"/>
                <a:cs typeface="Tahoma" panose="020B0604030504040204" pitchFamily="34" charset="0"/>
              </a:rPr>
              <a:t>een</a:t>
            </a:r>
            <a:r>
              <a:rPr lang="fr-BE" sz="44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fr-BE" sz="4400" dirty="0" smtClean="0">
                <a:solidFill>
                  <a:schemeClr val="tx2"/>
                </a:solidFill>
                <a:latin typeface="Tahoma" panose="020B0604030504040204" pitchFamily="34" charset="0"/>
                <a:ea typeface="Tahoma" panose="020B0604030504040204" pitchFamily="34" charset="0"/>
                <a:cs typeface="Tahoma" panose="020B0604030504040204" pitchFamily="34" charset="0"/>
              </a:rPr>
              <a:t>MFO</a:t>
            </a:r>
            <a:r>
              <a:rPr lang="fr-BE" sz="4400" dirty="0">
                <a:solidFill>
                  <a:schemeClr val="tx2"/>
                </a:solidFill>
                <a:latin typeface="Tahoma" panose="020B0604030504040204" pitchFamily="34" charset="0"/>
                <a:ea typeface="Tahoma" panose="020B0604030504040204" pitchFamily="34" charset="0"/>
                <a:cs typeface="Tahoma" panose="020B0604030504040204" pitchFamily="34" charset="0"/>
              </a:rPr>
              <a:t>?</a:t>
            </a:r>
            <a:endParaRPr lang="nl-BE" sz="4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5" name="Tekstvak 5"/>
          <p:cNvSpPr txBox="1"/>
          <p:nvPr/>
        </p:nvSpPr>
        <p:spPr>
          <a:xfrm>
            <a:off x="1547664" y="3152537"/>
            <a:ext cx="1563313" cy="923330"/>
          </a:xfrm>
          <a:prstGeom prst="rect">
            <a:avLst/>
          </a:prstGeom>
          <a:noFill/>
        </p:spPr>
        <p:txBody>
          <a:bodyPr wrap="none" rtlCol="0">
            <a:spAutoFit/>
          </a:bodyPr>
          <a:lstStyle/>
          <a:p>
            <a:pPr marL="285750" indent="-285750">
              <a:buFont typeface="Arial" panose="020B0604020202020204" pitchFamily="34" charset="0"/>
              <a:buChar char="•"/>
            </a:pPr>
            <a:r>
              <a:rPr lang="nl-BE" dirty="0" smtClean="0">
                <a:solidFill>
                  <a:schemeClr val="tx1">
                    <a:lumMod val="95000"/>
                    <a:lumOff val="5000"/>
                  </a:schemeClr>
                </a:solidFill>
              </a:rPr>
              <a:t>Voorschrift</a:t>
            </a:r>
          </a:p>
          <a:p>
            <a:pPr marL="285750" indent="-285750">
              <a:buFont typeface="Arial" panose="020B0604020202020204" pitchFamily="34" charset="0"/>
              <a:buChar char="•"/>
            </a:pPr>
            <a:r>
              <a:rPr lang="nl-BE" dirty="0" smtClean="0">
                <a:solidFill>
                  <a:schemeClr val="tx1">
                    <a:lumMod val="95000"/>
                    <a:lumOff val="5000"/>
                  </a:schemeClr>
                </a:solidFill>
              </a:rPr>
              <a:t>OTC </a:t>
            </a:r>
          </a:p>
          <a:p>
            <a:pPr marL="285750" indent="-285750">
              <a:buFont typeface="Arial" panose="020B0604020202020204" pitchFamily="34" charset="0"/>
              <a:buChar char="•"/>
            </a:pPr>
            <a:r>
              <a:rPr lang="nl-BE" dirty="0">
                <a:solidFill>
                  <a:schemeClr val="tx1">
                    <a:lumMod val="95000"/>
                    <a:lumOff val="5000"/>
                  </a:schemeClr>
                </a:solidFill>
              </a:rPr>
              <a:t>A</a:t>
            </a:r>
            <a:r>
              <a:rPr lang="nl-BE" dirty="0" smtClean="0">
                <a:solidFill>
                  <a:schemeClr val="tx1">
                    <a:lumMod val="95000"/>
                    <a:lumOff val="5000"/>
                  </a:schemeClr>
                </a:solidFill>
              </a:rPr>
              <a:t>dvies</a:t>
            </a:r>
            <a:endParaRPr lang="nl-BE" dirty="0">
              <a:solidFill>
                <a:schemeClr val="tx1">
                  <a:lumMod val="95000"/>
                  <a:lumOff val="5000"/>
                </a:schemeClr>
              </a:solidFill>
            </a:endParaRPr>
          </a:p>
        </p:txBody>
      </p:sp>
      <p:sp>
        <p:nvSpPr>
          <p:cNvPr id="6" name="Tekstvak 6"/>
          <p:cNvSpPr txBox="1"/>
          <p:nvPr/>
        </p:nvSpPr>
        <p:spPr>
          <a:xfrm>
            <a:off x="6087336" y="3140968"/>
            <a:ext cx="1532664" cy="923330"/>
          </a:xfrm>
          <a:prstGeom prst="rect">
            <a:avLst/>
          </a:prstGeom>
          <a:noFill/>
        </p:spPr>
        <p:txBody>
          <a:bodyPr wrap="none" rtlCol="0">
            <a:spAutoFit/>
          </a:bodyPr>
          <a:lstStyle/>
          <a:p>
            <a:pPr marL="285750" indent="-285750">
              <a:buFont typeface="Arial" panose="020B0604020202020204" pitchFamily="34" charset="0"/>
              <a:buChar char="•"/>
            </a:pPr>
            <a:r>
              <a:rPr lang="nl-BE" dirty="0" smtClean="0">
                <a:solidFill>
                  <a:schemeClr val="tx1">
                    <a:lumMod val="95000"/>
                    <a:lumOff val="5000"/>
                  </a:schemeClr>
                </a:solidFill>
              </a:rPr>
              <a:t>Consultatie</a:t>
            </a:r>
          </a:p>
          <a:p>
            <a:pPr marL="285750" indent="-285750">
              <a:buFont typeface="Arial" panose="020B0604020202020204" pitchFamily="34" charset="0"/>
              <a:buChar char="•"/>
            </a:pPr>
            <a:r>
              <a:rPr lang="nl-BE" dirty="0" smtClean="0">
                <a:solidFill>
                  <a:schemeClr val="tx1">
                    <a:lumMod val="95000"/>
                    <a:lumOff val="5000"/>
                  </a:schemeClr>
                </a:solidFill>
              </a:rPr>
              <a:t>Voorschrift</a:t>
            </a:r>
          </a:p>
          <a:p>
            <a:pPr marL="285750" indent="-285750">
              <a:buFont typeface="Arial" panose="020B0604020202020204" pitchFamily="34" charset="0"/>
              <a:buChar char="•"/>
            </a:pPr>
            <a:r>
              <a:rPr lang="nl-BE" dirty="0" smtClean="0">
                <a:solidFill>
                  <a:schemeClr val="tx1">
                    <a:lumMod val="95000"/>
                    <a:lumOff val="5000"/>
                  </a:schemeClr>
                </a:solidFill>
              </a:rPr>
              <a:t>Advies</a:t>
            </a:r>
            <a:endParaRPr lang="nl-BE" dirty="0">
              <a:solidFill>
                <a:schemeClr val="tx1">
                  <a:lumMod val="95000"/>
                  <a:lumOff val="5000"/>
                </a:schemeClr>
              </a:solidFill>
            </a:endParaRPr>
          </a:p>
        </p:txBody>
      </p:sp>
      <p:sp>
        <p:nvSpPr>
          <p:cNvPr id="7" name="Tekstvak 2"/>
          <p:cNvSpPr txBox="1"/>
          <p:nvPr/>
        </p:nvSpPr>
        <p:spPr>
          <a:xfrm>
            <a:off x="3563888" y="4341482"/>
            <a:ext cx="801181" cy="461665"/>
          </a:xfrm>
          <a:prstGeom prst="rect">
            <a:avLst/>
          </a:prstGeom>
          <a:noFill/>
        </p:spPr>
        <p:txBody>
          <a:bodyPr wrap="none" rtlCol="0">
            <a:spAutoFit/>
          </a:bodyPr>
          <a:lstStyle/>
          <a:p>
            <a:r>
              <a:rPr lang="nl-BE" sz="2400" b="1" dirty="0" smtClean="0">
                <a:solidFill>
                  <a:schemeClr val="tx1">
                    <a:lumMod val="95000"/>
                    <a:lumOff val="5000"/>
                  </a:schemeClr>
                </a:solidFill>
              </a:rPr>
              <a:t>MFO</a:t>
            </a:r>
            <a:endParaRPr lang="nl-BE" sz="2400" b="1" dirty="0">
              <a:solidFill>
                <a:schemeClr val="tx1">
                  <a:lumMod val="95000"/>
                  <a:lumOff val="5000"/>
                </a:schemeClr>
              </a:solidFill>
            </a:endParaRPr>
          </a:p>
        </p:txBody>
      </p:sp>
      <p:pic>
        <p:nvPicPr>
          <p:cNvPr id="8" name="Afbeelding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276114" y="4312783"/>
            <a:ext cx="987354" cy="980728"/>
          </a:xfrm>
          <a:prstGeom prst="rect">
            <a:avLst/>
          </a:prstGeom>
        </p:spPr>
      </p:pic>
      <p:grpSp>
        <p:nvGrpSpPr>
          <p:cNvPr id="12" name="Groep 11"/>
          <p:cNvGrpSpPr/>
          <p:nvPr/>
        </p:nvGrpSpPr>
        <p:grpSpPr>
          <a:xfrm rot="3413306">
            <a:off x="2563140" y="5433497"/>
            <a:ext cx="1573143" cy="452656"/>
            <a:chOff x="4736820" y="3888709"/>
            <a:chExt cx="1355448" cy="409973"/>
          </a:xfrm>
          <a:solidFill>
            <a:schemeClr val="accent1">
              <a:lumMod val="60000"/>
              <a:lumOff val="40000"/>
            </a:schemeClr>
          </a:solidFill>
        </p:grpSpPr>
        <p:sp>
          <p:nvSpPr>
            <p:cNvPr id="13" name="PIJL-LINKS en -RECHTS 12"/>
            <p:cNvSpPr/>
            <p:nvPr/>
          </p:nvSpPr>
          <p:spPr>
            <a:xfrm rot="8902460" flipH="1">
              <a:off x="4736820" y="3888709"/>
              <a:ext cx="1355448" cy="409973"/>
            </a:xfrm>
            <a:prstGeom prst="leftRightArrow">
              <a:avLst>
                <a:gd name="adj1" fmla="val 60000"/>
                <a:gd name="adj2" fmla="val 50000"/>
              </a:avLst>
            </a:prstGeom>
            <a:grpFill/>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sp>
        <p:sp>
          <p:nvSpPr>
            <p:cNvPr id="14" name="PIJL-LINKS en -RECHTS 4"/>
            <p:cNvSpPr/>
            <p:nvPr/>
          </p:nvSpPr>
          <p:spPr>
            <a:xfrm rot="19702460">
              <a:off x="4859812" y="3970704"/>
              <a:ext cx="1109464" cy="2459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BE" sz="1700" kern="1200" dirty="0"/>
            </a:p>
          </p:txBody>
        </p:sp>
      </p:grpSp>
      <p:grpSp>
        <p:nvGrpSpPr>
          <p:cNvPr id="15" name="Groep 14"/>
          <p:cNvGrpSpPr/>
          <p:nvPr/>
        </p:nvGrpSpPr>
        <p:grpSpPr>
          <a:xfrm rot="1887017">
            <a:off x="3975291" y="5213570"/>
            <a:ext cx="1355448" cy="409973"/>
            <a:chOff x="4736820" y="3888709"/>
            <a:chExt cx="1355448" cy="409973"/>
          </a:xfrm>
          <a:solidFill>
            <a:schemeClr val="accent1">
              <a:lumMod val="60000"/>
              <a:lumOff val="40000"/>
            </a:schemeClr>
          </a:solidFill>
        </p:grpSpPr>
        <p:sp>
          <p:nvSpPr>
            <p:cNvPr id="16" name="PIJL-LINKS en -RECHTS 15"/>
            <p:cNvSpPr/>
            <p:nvPr/>
          </p:nvSpPr>
          <p:spPr>
            <a:xfrm rot="8902460" flipH="1">
              <a:off x="4736820" y="3888709"/>
              <a:ext cx="1355448" cy="409973"/>
            </a:xfrm>
            <a:prstGeom prst="leftRightArrow">
              <a:avLst>
                <a:gd name="adj1" fmla="val 60000"/>
                <a:gd name="adj2" fmla="val 50000"/>
              </a:avLst>
            </a:prstGeom>
            <a:grpFill/>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sp>
        <p:sp>
          <p:nvSpPr>
            <p:cNvPr id="17" name="PIJL-LINKS en -RECHTS 4"/>
            <p:cNvSpPr/>
            <p:nvPr/>
          </p:nvSpPr>
          <p:spPr>
            <a:xfrm rot="19702460">
              <a:off x="4859812" y="3970704"/>
              <a:ext cx="1109464" cy="2459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l-BE" sz="1700" kern="1200" dirty="0"/>
            </a:p>
          </p:txBody>
        </p:sp>
      </p:grpSp>
      <p:sp>
        <p:nvSpPr>
          <p:cNvPr id="2" name="Tijdelijke aanduiding voor dianummer 1"/>
          <p:cNvSpPr>
            <a:spLocks noGrp="1"/>
          </p:cNvSpPr>
          <p:nvPr>
            <p:ph type="sldNum" sz="quarter" idx="12"/>
          </p:nvPr>
        </p:nvSpPr>
        <p:spPr/>
        <p:txBody>
          <a:bodyPr/>
          <a:lstStyle/>
          <a:p>
            <a:fld id="{1ECABEB8-1C48-422B-91DA-5656165CC739}" type="slidenum">
              <a:rPr lang="fr-FR" smtClean="0"/>
              <a:pPr/>
              <a:t>4</a:t>
            </a:fld>
            <a:endParaRPr lang="fr-FR"/>
          </a:p>
        </p:txBody>
      </p:sp>
    </p:spTree>
    <p:extLst>
      <p:ext uri="{BB962C8B-B14F-4D97-AF65-F5344CB8AC3E}">
        <p14:creationId xmlns:p14="http://schemas.microsoft.com/office/powerpoint/2010/main" val="2036545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nSpc>
                <a:spcPct val="120000"/>
              </a:lnSpc>
              <a:buClr>
                <a:schemeClr val="tx1"/>
              </a:buClr>
            </a:pPr>
            <a:r>
              <a:rPr lang="fr-BE" sz="4400" b="0" dirty="0" err="1" smtClean="0">
                <a:latin typeface="+mj-lt"/>
                <a:ea typeface="Tahoma" panose="020B0604030504040204" pitchFamily="34" charset="0"/>
                <a:cs typeface="Tahoma" panose="020B0604030504040204" pitchFamily="34" charset="0"/>
              </a:rPr>
              <a:t>Bevorderen</a:t>
            </a:r>
            <a:r>
              <a:rPr lang="fr-BE" sz="4400" b="0" dirty="0" smtClean="0">
                <a:latin typeface="+mj-lt"/>
                <a:ea typeface="Tahoma" panose="020B0604030504040204" pitchFamily="34" charset="0"/>
                <a:cs typeface="Tahoma" panose="020B0604030504040204" pitchFamily="34" charset="0"/>
              </a:rPr>
              <a:t> van de </a:t>
            </a:r>
            <a:r>
              <a:rPr lang="fr-BE" sz="4400" b="0" dirty="0" err="1" smtClean="0">
                <a:latin typeface="+mj-lt"/>
                <a:ea typeface="Tahoma" panose="020B0604030504040204" pitchFamily="34" charset="0"/>
                <a:cs typeface="Tahoma" panose="020B0604030504040204" pitchFamily="34" charset="0"/>
              </a:rPr>
              <a:t>samenwerking</a:t>
            </a:r>
            <a:r>
              <a:rPr lang="fr-BE" sz="4400" b="0" dirty="0" smtClean="0">
                <a:latin typeface="+mj-lt"/>
                <a:ea typeface="Tahoma" panose="020B0604030504040204" pitchFamily="34" charset="0"/>
                <a:cs typeface="Tahoma" panose="020B0604030504040204" pitchFamily="34" charset="0"/>
              </a:rPr>
              <a:t> en </a:t>
            </a:r>
            <a:r>
              <a:rPr lang="fr-BE" sz="4400" b="0" dirty="0" err="1" smtClean="0">
                <a:latin typeface="+mj-lt"/>
                <a:ea typeface="Tahoma" panose="020B0604030504040204" pitchFamily="34" charset="0"/>
                <a:cs typeface="Tahoma" panose="020B0604030504040204" pitchFamily="34" charset="0"/>
              </a:rPr>
              <a:t>afstemming</a:t>
            </a:r>
            <a:r>
              <a:rPr lang="fr-BE" sz="4400" b="0" dirty="0" smtClean="0">
                <a:latin typeface="+mj-lt"/>
                <a:ea typeface="Tahoma" panose="020B0604030504040204" pitchFamily="34" charset="0"/>
                <a:cs typeface="Tahoma" panose="020B0604030504040204" pitchFamily="34" charset="0"/>
              </a:rPr>
              <a:t> </a:t>
            </a:r>
            <a:r>
              <a:rPr lang="fr-BE" sz="4400" b="0" dirty="0" err="1" smtClean="0">
                <a:latin typeface="+mj-lt"/>
                <a:ea typeface="Tahoma" panose="020B0604030504040204" pitchFamily="34" charset="0"/>
                <a:cs typeface="Tahoma" panose="020B0604030504040204" pitchFamily="34" charset="0"/>
              </a:rPr>
              <a:t>tussen</a:t>
            </a:r>
            <a:r>
              <a:rPr lang="fr-BE" sz="4400" b="0" dirty="0" smtClean="0">
                <a:latin typeface="+mj-lt"/>
                <a:ea typeface="Tahoma" panose="020B0604030504040204" pitchFamily="34" charset="0"/>
                <a:cs typeface="Tahoma" panose="020B0604030504040204" pitchFamily="34" charset="0"/>
              </a:rPr>
              <a:t> </a:t>
            </a:r>
            <a:r>
              <a:rPr lang="fr-BE" sz="4400" b="0" dirty="0" err="1" smtClean="0">
                <a:latin typeface="+mj-lt"/>
                <a:ea typeface="Tahoma" panose="020B0604030504040204" pitchFamily="34" charset="0"/>
                <a:cs typeface="Tahoma" panose="020B0604030504040204" pitchFamily="34" charset="0"/>
              </a:rPr>
              <a:t>zorgverstrekkers</a:t>
            </a:r>
            <a:endParaRPr lang="fr-BE" sz="4400" b="0" dirty="0" smtClean="0">
              <a:latin typeface="+mj-lt"/>
              <a:ea typeface="Tahoma" panose="020B0604030504040204" pitchFamily="34" charset="0"/>
              <a:cs typeface="Tahoma" panose="020B0604030504040204" pitchFamily="34" charset="0"/>
            </a:endParaRPr>
          </a:p>
          <a:p>
            <a:pPr>
              <a:lnSpc>
                <a:spcPct val="120000"/>
              </a:lnSpc>
              <a:buClr>
                <a:schemeClr val="tx1"/>
              </a:buClr>
            </a:pPr>
            <a:r>
              <a:rPr lang="fr-BE" sz="4400" b="0" dirty="0" err="1" smtClean="0">
                <a:latin typeface="+mj-lt"/>
                <a:ea typeface="Tahoma" panose="020B0604030504040204" pitchFamily="34" charset="0"/>
                <a:cs typeface="Tahoma" panose="020B0604030504040204" pitchFamily="34" charset="0"/>
              </a:rPr>
              <a:t>Verzekeren</a:t>
            </a:r>
            <a:r>
              <a:rPr lang="fr-BE" sz="4400" b="0" dirty="0" smtClean="0">
                <a:latin typeface="+mj-lt"/>
                <a:ea typeface="Tahoma" panose="020B0604030504040204" pitchFamily="34" charset="0"/>
                <a:cs typeface="Tahoma" panose="020B0604030504040204" pitchFamily="34" charset="0"/>
              </a:rPr>
              <a:t> van de </a:t>
            </a:r>
            <a:r>
              <a:rPr lang="fr-BE" sz="4400" b="0" dirty="0" err="1" smtClean="0">
                <a:latin typeface="+mj-lt"/>
                <a:ea typeface="Tahoma" panose="020B0604030504040204" pitchFamily="34" charset="0"/>
                <a:cs typeface="Tahoma" panose="020B0604030504040204" pitchFamily="34" charset="0"/>
              </a:rPr>
              <a:t>continuïteit</a:t>
            </a:r>
            <a:r>
              <a:rPr lang="fr-BE" sz="4400" b="0" dirty="0" smtClean="0">
                <a:latin typeface="+mj-lt"/>
                <a:ea typeface="Tahoma" panose="020B0604030504040204" pitchFamily="34" charset="0"/>
                <a:cs typeface="Tahoma" panose="020B0604030504040204" pitchFamily="34" charset="0"/>
              </a:rPr>
              <a:t> in de </a:t>
            </a:r>
            <a:r>
              <a:rPr lang="fr-BE" sz="4400" b="0" dirty="0" err="1" smtClean="0">
                <a:latin typeface="+mj-lt"/>
                <a:ea typeface="Tahoma" panose="020B0604030504040204" pitchFamily="34" charset="0"/>
                <a:cs typeface="Tahoma" panose="020B0604030504040204" pitchFamily="34" charset="0"/>
              </a:rPr>
              <a:t>zorg</a:t>
            </a:r>
            <a:endParaRPr lang="fr-BE" sz="4400" b="0" dirty="0" smtClean="0">
              <a:latin typeface="+mj-lt"/>
              <a:ea typeface="Tahoma" panose="020B0604030504040204" pitchFamily="34" charset="0"/>
              <a:cs typeface="Tahoma" panose="020B0604030504040204" pitchFamily="34" charset="0"/>
            </a:endParaRPr>
          </a:p>
          <a:p>
            <a:pPr>
              <a:lnSpc>
                <a:spcPct val="120000"/>
              </a:lnSpc>
              <a:buClr>
                <a:schemeClr val="tx1"/>
              </a:buClr>
            </a:pPr>
            <a:r>
              <a:rPr lang="fr-BE" sz="4400" b="0" dirty="0" err="1" smtClean="0">
                <a:latin typeface="+mj-lt"/>
                <a:ea typeface="Tahoma" panose="020B0604030504040204" pitchFamily="34" charset="0"/>
                <a:cs typeface="Tahoma" panose="020B0604030504040204" pitchFamily="34" charset="0"/>
              </a:rPr>
              <a:t>Verzekeren</a:t>
            </a:r>
            <a:r>
              <a:rPr lang="fr-BE" sz="4400" b="0" dirty="0" smtClean="0">
                <a:latin typeface="+mj-lt"/>
                <a:ea typeface="Tahoma" panose="020B0604030504040204" pitchFamily="34" charset="0"/>
                <a:cs typeface="Tahoma" panose="020B0604030504040204" pitchFamily="34" charset="0"/>
              </a:rPr>
              <a:t> van </a:t>
            </a:r>
            <a:r>
              <a:rPr lang="fr-BE" sz="4400" b="0" dirty="0" err="1" smtClean="0">
                <a:latin typeface="+mj-lt"/>
                <a:ea typeface="Tahoma" panose="020B0604030504040204" pitchFamily="34" charset="0"/>
                <a:cs typeface="Tahoma" panose="020B0604030504040204" pitchFamily="34" charset="0"/>
              </a:rPr>
              <a:t>het</a:t>
            </a:r>
            <a:r>
              <a:rPr lang="fr-BE" sz="4400" b="0" dirty="0" smtClean="0">
                <a:latin typeface="+mj-lt"/>
                <a:ea typeface="Tahoma" panose="020B0604030504040204" pitchFamily="34" charset="0"/>
                <a:cs typeface="Tahoma" panose="020B0604030504040204" pitchFamily="34" charset="0"/>
              </a:rPr>
              <a:t> correct en </a:t>
            </a:r>
            <a:r>
              <a:rPr lang="fr-BE" sz="4400" b="0" dirty="0" err="1" smtClean="0">
                <a:latin typeface="+mj-lt"/>
                <a:ea typeface="Tahoma" panose="020B0604030504040204" pitchFamily="34" charset="0"/>
                <a:cs typeface="Tahoma" panose="020B0604030504040204" pitchFamily="34" charset="0"/>
              </a:rPr>
              <a:t>veilig</a:t>
            </a:r>
            <a:r>
              <a:rPr lang="fr-BE" sz="4400" b="0" dirty="0" smtClean="0">
                <a:latin typeface="+mj-lt"/>
                <a:ea typeface="Tahoma" panose="020B0604030504040204" pitchFamily="34" charset="0"/>
                <a:cs typeface="Tahoma" panose="020B0604030504040204" pitchFamily="34" charset="0"/>
              </a:rPr>
              <a:t> </a:t>
            </a:r>
            <a:r>
              <a:rPr lang="fr-BE" sz="4400" b="0" dirty="0" err="1" smtClean="0">
                <a:latin typeface="+mj-lt"/>
                <a:ea typeface="Tahoma" panose="020B0604030504040204" pitchFamily="34" charset="0"/>
                <a:cs typeface="Tahoma" panose="020B0604030504040204" pitchFamily="34" charset="0"/>
              </a:rPr>
              <a:t>gebruik</a:t>
            </a:r>
            <a:r>
              <a:rPr lang="fr-BE" sz="4400" b="0" dirty="0" smtClean="0">
                <a:latin typeface="+mj-lt"/>
                <a:ea typeface="Tahoma" panose="020B0604030504040204" pitchFamily="34" charset="0"/>
                <a:cs typeface="Tahoma" panose="020B0604030504040204" pitchFamily="34" charset="0"/>
              </a:rPr>
              <a:t> van </a:t>
            </a:r>
            <a:r>
              <a:rPr lang="fr-BE" sz="4400" b="0" dirty="0" err="1" smtClean="0">
                <a:latin typeface="+mj-lt"/>
                <a:ea typeface="Tahoma" panose="020B0604030504040204" pitchFamily="34" charset="0"/>
                <a:cs typeface="Tahoma" panose="020B0604030504040204" pitchFamily="34" charset="0"/>
              </a:rPr>
              <a:t>het</a:t>
            </a:r>
            <a:r>
              <a:rPr lang="fr-BE" sz="4400" b="0" dirty="0" smtClean="0">
                <a:latin typeface="+mj-lt"/>
                <a:ea typeface="Tahoma" panose="020B0604030504040204" pitchFamily="34" charset="0"/>
                <a:cs typeface="Tahoma" panose="020B0604030504040204" pitchFamily="34" charset="0"/>
              </a:rPr>
              <a:t> </a:t>
            </a:r>
            <a:r>
              <a:rPr lang="fr-BE" sz="4400" b="0" dirty="0" err="1" smtClean="0">
                <a:latin typeface="+mj-lt"/>
                <a:ea typeface="Tahoma" panose="020B0604030504040204" pitchFamily="34" charset="0"/>
                <a:cs typeface="Tahoma" panose="020B0604030504040204" pitchFamily="34" charset="0"/>
              </a:rPr>
              <a:t>geneesmiddel</a:t>
            </a:r>
            <a:endParaRPr lang="fr-BE" sz="4400" b="0" dirty="0" smtClean="0">
              <a:latin typeface="+mj-lt"/>
              <a:ea typeface="Tahoma" panose="020B0604030504040204" pitchFamily="34" charset="0"/>
              <a:cs typeface="Tahoma" panose="020B0604030504040204" pitchFamily="34" charset="0"/>
            </a:endParaRPr>
          </a:p>
          <a:p>
            <a:pPr>
              <a:lnSpc>
                <a:spcPct val="120000"/>
              </a:lnSpc>
              <a:buClr>
                <a:schemeClr val="tx1"/>
              </a:buClr>
            </a:pPr>
            <a:r>
              <a:rPr lang="fr-BE" sz="4400" b="0" dirty="0" err="1" smtClean="0">
                <a:latin typeface="+mj-lt"/>
                <a:ea typeface="Tahoma" panose="020B0604030504040204" pitchFamily="34" charset="0"/>
                <a:cs typeface="Tahoma" panose="020B0604030504040204" pitchFamily="34" charset="0"/>
              </a:rPr>
              <a:t>Bevorderen</a:t>
            </a:r>
            <a:r>
              <a:rPr lang="fr-BE" sz="4400" b="0" dirty="0" smtClean="0">
                <a:latin typeface="+mj-lt"/>
                <a:ea typeface="Tahoma" panose="020B0604030504040204" pitchFamily="34" charset="0"/>
                <a:cs typeface="Tahoma" panose="020B0604030504040204" pitchFamily="34" charset="0"/>
              </a:rPr>
              <a:t> van de </a:t>
            </a:r>
            <a:r>
              <a:rPr lang="fr-BE" sz="4400" b="0" dirty="0" err="1" smtClean="0">
                <a:latin typeface="+mj-lt"/>
                <a:ea typeface="Tahoma" panose="020B0604030504040204" pitchFamily="34" charset="0"/>
                <a:cs typeface="Tahoma" panose="020B0604030504040204" pitchFamily="34" charset="0"/>
              </a:rPr>
              <a:t>therapietrouw</a:t>
            </a:r>
            <a:r>
              <a:rPr lang="fr-BE" sz="4400" b="0" dirty="0" smtClean="0">
                <a:latin typeface="+mj-lt"/>
                <a:ea typeface="Tahoma" panose="020B0604030504040204" pitchFamily="34" charset="0"/>
                <a:cs typeface="Tahoma" panose="020B0604030504040204" pitchFamily="34" charset="0"/>
              </a:rPr>
              <a:t> </a:t>
            </a:r>
          </a:p>
          <a:p>
            <a:pPr>
              <a:lnSpc>
                <a:spcPct val="120000"/>
              </a:lnSpc>
              <a:buClr>
                <a:schemeClr val="tx1"/>
              </a:buClr>
            </a:pPr>
            <a:r>
              <a:rPr lang="nl-BE" sz="4400" b="0" dirty="0" smtClean="0">
                <a:latin typeface="+mj-lt"/>
                <a:ea typeface="Tahoma" panose="020B0604030504040204" pitchFamily="34" charset="0"/>
                <a:cs typeface="Tahoma" panose="020B0604030504040204" pitchFamily="34" charset="0"/>
              </a:rPr>
              <a:t>Beter aanwenden van de </a:t>
            </a:r>
            <a:r>
              <a:rPr lang="nl-BE" sz="4400" b="0" dirty="0">
                <a:latin typeface="+mj-lt"/>
                <a:ea typeface="Tahoma" panose="020B0604030504040204" pitchFamily="34" charset="0"/>
                <a:cs typeface="Tahoma" panose="020B0604030504040204" pitchFamily="34" charset="0"/>
              </a:rPr>
              <a:t>financiële middelen ter beschikking gesteld door </a:t>
            </a:r>
            <a:r>
              <a:rPr lang="nl-BE" sz="4400" b="0" dirty="0" smtClean="0">
                <a:latin typeface="+mj-lt"/>
                <a:ea typeface="Tahoma" panose="020B0604030504040204" pitchFamily="34" charset="0"/>
                <a:cs typeface="Tahoma" panose="020B0604030504040204" pitchFamily="34" charset="0"/>
              </a:rPr>
              <a:t>de maatschappij</a:t>
            </a:r>
            <a:endParaRPr lang="nl-BE" sz="4400" b="0" dirty="0">
              <a:latin typeface="+mj-lt"/>
              <a:ea typeface="Tahoma" panose="020B0604030504040204" pitchFamily="34" charset="0"/>
              <a:cs typeface="Tahoma" panose="020B0604030504040204" pitchFamily="34" charset="0"/>
            </a:endParaRPr>
          </a:p>
          <a:p>
            <a:pPr>
              <a:buClr>
                <a:schemeClr val="accent6">
                  <a:lumMod val="75000"/>
                </a:schemeClr>
              </a:buClr>
            </a:pPr>
            <a:endParaRPr lang="fr-BE" sz="4000" b="0" i="1" dirty="0" smtClean="0">
              <a:latin typeface="+mj-lt"/>
              <a:ea typeface="Tahoma" panose="020B0604030504040204" pitchFamily="34" charset="0"/>
              <a:cs typeface="Tahoma" panose="020B0604030504040204" pitchFamily="34" charset="0"/>
            </a:endParaRPr>
          </a:p>
          <a:p>
            <a:pPr marL="0" indent="0">
              <a:buNone/>
            </a:pPr>
            <a:endParaRPr lang="fr-BE" sz="4000" b="0" dirty="0">
              <a:latin typeface="+mj-lt"/>
              <a:ea typeface="Tahoma" panose="020B0604030504040204" pitchFamily="34" charset="0"/>
              <a:cs typeface="Tahoma" panose="020B0604030504040204" pitchFamily="34" charset="0"/>
            </a:endParaRPr>
          </a:p>
          <a:p>
            <a:pPr marL="0" indent="0">
              <a:buNone/>
            </a:pPr>
            <a:r>
              <a:rPr lang="fr-BE" sz="4000" b="0" dirty="0" smtClean="0">
                <a:latin typeface="+mj-lt"/>
                <a:ea typeface="Tahoma" panose="020B0604030504040204" pitchFamily="34" charset="0"/>
                <a:cs typeface="Tahoma" panose="020B0604030504040204" pitchFamily="34" charset="0"/>
              </a:rPr>
              <a:t>	</a:t>
            </a:r>
            <a:r>
              <a:rPr lang="fr-BE" sz="5100" b="1" dirty="0" smtClean="0">
                <a:solidFill>
                  <a:srgbClr val="002060"/>
                </a:solidFill>
                <a:latin typeface="+mj-lt"/>
                <a:ea typeface="Tahoma" panose="020B0604030504040204" pitchFamily="34" charset="0"/>
                <a:cs typeface="Tahoma" panose="020B0604030504040204" pitchFamily="34" charset="0"/>
              </a:rPr>
              <a:t>Optimale </a:t>
            </a:r>
            <a:r>
              <a:rPr lang="fr-BE" sz="5100" b="1" dirty="0" err="1">
                <a:solidFill>
                  <a:srgbClr val="002060"/>
                </a:solidFill>
                <a:latin typeface="+mj-lt"/>
                <a:ea typeface="Tahoma" panose="020B0604030504040204" pitchFamily="34" charset="0"/>
                <a:cs typeface="Tahoma" panose="020B0604030504040204" pitchFamily="34" charset="0"/>
              </a:rPr>
              <a:t>zorg</a:t>
            </a:r>
            <a:r>
              <a:rPr lang="fr-BE" sz="5100" b="1" dirty="0">
                <a:solidFill>
                  <a:srgbClr val="002060"/>
                </a:solidFill>
                <a:latin typeface="+mj-lt"/>
                <a:ea typeface="Tahoma" panose="020B0604030504040204" pitchFamily="34" charset="0"/>
                <a:cs typeface="Tahoma" panose="020B0604030504040204" pitchFamily="34" charset="0"/>
              </a:rPr>
              <a:t> </a:t>
            </a:r>
            <a:r>
              <a:rPr lang="fr-BE" sz="5100" b="1" dirty="0" err="1" smtClean="0">
                <a:solidFill>
                  <a:srgbClr val="002060"/>
                </a:solidFill>
                <a:latin typeface="+mj-lt"/>
                <a:ea typeface="Tahoma" panose="020B0604030504040204" pitchFamily="34" charset="0"/>
                <a:cs typeface="Tahoma" panose="020B0604030504040204" pitchFamily="34" charset="0"/>
              </a:rPr>
              <a:t>voor</a:t>
            </a:r>
            <a:r>
              <a:rPr lang="fr-BE" sz="5100" b="1" dirty="0" smtClean="0">
                <a:solidFill>
                  <a:srgbClr val="002060"/>
                </a:solidFill>
                <a:latin typeface="+mj-lt"/>
                <a:ea typeface="Tahoma" panose="020B0604030504040204" pitchFamily="34" charset="0"/>
                <a:cs typeface="Tahoma" panose="020B0604030504040204" pitchFamily="34" charset="0"/>
              </a:rPr>
              <a:t> </a:t>
            </a:r>
            <a:r>
              <a:rPr lang="fr-BE" sz="5100" b="1" dirty="0">
                <a:solidFill>
                  <a:srgbClr val="002060"/>
                </a:solidFill>
                <a:latin typeface="+mj-lt"/>
                <a:ea typeface="Tahoma" panose="020B0604030504040204" pitchFamily="34" charset="0"/>
                <a:cs typeface="Tahoma" panose="020B0604030504040204" pitchFamily="34" charset="0"/>
              </a:rPr>
              <a:t>de </a:t>
            </a:r>
            <a:r>
              <a:rPr lang="fr-BE" sz="5100" b="1" dirty="0" err="1">
                <a:solidFill>
                  <a:srgbClr val="002060"/>
                </a:solidFill>
                <a:latin typeface="+mj-lt"/>
                <a:ea typeface="Tahoma" panose="020B0604030504040204" pitchFamily="34" charset="0"/>
                <a:cs typeface="Tahoma" panose="020B0604030504040204" pitchFamily="34" charset="0"/>
              </a:rPr>
              <a:t>patiënt</a:t>
            </a:r>
            <a:endParaRPr lang="fr-BE" sz="5100" b="1" dirty="0">
              <a:solidFill>
                <a:srgbClr val="002060"/>
              </a:solidFill>
              <a:latin typeface="+mj-lt"/>
              <a:ea typeface="Tahoma" panose="020B0604030504040204" pitchFamily="34" charset="0"/>
              <a:cs typeface="Tahoma" panose="020B0604030504040204" pitchFamily="34" charset="0"/>
            </a:endParaRPr>
          </a:p>
          <a:p>
            <a:pPr marL="0" indent="0">
              <a:buNone/>
            </a:pPr>
            <a:endParaRPr lang="nl-BE" b="1" dirty="0">
              <a:solidFill>
                <a:srgbClr val="002060"/>
              </a:solidFill>
              <a:latin typeface="+mj-lt"/>
            </a:endParaRPr>
          </a:p>
        </p:txBody>
      </p:sp>
      <p:sp>
        <p:nvSpPr>
          <p:cNvPr id="3" name="Title 2"/>
          <p:cNvSpPr>
            <a:spLocks noGrp="1"/>
          </p:cNvSpPr>
          <p:nvPr>
            <p:ph type="title"/>
          </p:nvPr>
        </p:nvSpPr>
        <p:spPr>
          <a:xfrm>
            <a:off x="827584" y="275822"/>
            <a:ext cx="8229600" cy="1143000"/>
          </a:xfrm>
        </p:spPr>
        <p:txBody>
          <a:bodyPr>
            <a:normAutofit/>
          </a:bodyPr>
          <a:lstStyle/>
          <a:p>
            <a:pPr algn="l"/>
            <a:r>
              <a:rPr lang="fr-BE" sz="4400" dirty="0" err="1">
                <a:solidFill>
                  <a:srgbClr val="002060"/>
                </a:solidFill>
                <a:latin typeface="Tahoma" panose="020B0604030504040204" pitchFamily="34" charset="0"/>
                <a:ea typeface="Tahoma" panose="020B0604030504040204" pitchFamily="34" charset="0"/>
                <a:cs typeface="Tahoma" panose="020B0604030504040204" pitchFamily="34" charset="0"/>
              </a:rPr>
              <a:t>Waarom</a:t>
            </a:r>
            <a:r>
              <a:rPr lang="fr-BE" sz="4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fr-BE" sz="4400" dirty="0" err="1">
                <a:solidFill>
                  <a:srgbClr val="002060"/>
                </a:solidFill>
                <a:latin typeface="Tahoma" panose="020B0604030504040204" pitchFamily="34" charset="0"/>
                <a:ea typeface="Tahoma" panose="020B0604030504040204" pitchFamily="34" charset="0"/>
                <a:cs typeface="Tahoma" panose="020B0604030504040204" pitchFamily="34" charset="0"/>
              </a:rPr>
              <a:t>een</a:t>
            </a:r>
            <a:r>
              <a:rPr lang="fr-BE" sz="4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fr-BE" sz="4400" dirty="0" smtClean="0">
                <a:solidFill>
                  <a:srgbClr val="002060"/>
                </a:solidFill>
                <a:latin typeface="Tahoma" panose="020B0604030504040204" pitchFamily="34" charset="0"/>
                <a:ea typeface="Tahoma" panose="020B0604030504040204" pitchFamily="34" charset="0"/>
                <a:cs typeface="Tahoma" panose="020B0604030504040204" pitchFamily="34" charset="0"/>
              </a:rPr>
              <a:t>MFO</a:t>
            </a:r>
            <a:r>
              <a:rPr lang="fr-BE" sz="4400" dirty="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nl-BE" sz="4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Striped Right Arrow 3"/>
          <p:cNvSpPr/>
          <p:nvPr/>
        </p:nvSpPr>
        <p:spPr>
          <a:xfrm>
            <a:off x="611560" y="5589240"/>
            <a:ext cx="731144" cy="321568"/>
          </a:xfrm>
          <a:prstGeom prst="stripedRightArrow">
            <a:avLst/>
          </a:prstGeom>
          <a:solidFill>
            <a:schemeClr val="accent1">
              <a:lumMod val="60000"/>
              <a:lumOff val="40000"/>
            </a:schemeClr>
          </a:solidFill>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nl-BE"/>
          </a:p>
        </p:txBody>
      </p:sp>
      <p:sp>
        <p:nvSpPr>
          <p:cNvPr id="5" name="Tijdelijke aanduiding voor dianummer 4"/>
          <p:cNvSpPr>
            <a:spLocks noGrp="1"/>
          </p:cNvSpPr>
          <p:nvPr>
            <p:ph type="sldNum" sz="quarter" idx="12"/>
          </p:nvPr>
        </p:nvSpPr>
        <p:spPr/>
        <p:txBody>
          <a:bodyPr/>
          <a:lstStyle/>
          <a:p>
            <a:fld id="{1ECABEB8-1C48-422B-91DA-5656165CC739}" type="slidenum">
              <a:rPr lang="fr-FR" smtClean="0"/>
              <a:pPr/>
              <a:t>5</a:t>
            </a:fld>
            <a:endParaRPr lang="fr-FR"/>
          </a:p>
        </p:txBody>
      </p:sp>
      <p:cxnSp>
        <p:nvCxnSpPr>
          <p:cNvPr id="6" name="Rechte verbindingslijn 5"/>
          <p:cNvCxnSpPr/>
          <p:nvPr/>
        </p:nvCxnSpPr>
        <p:spPr>
          <a:xfrm>
            <a:off x="0" y="1417638"/>
            <a:ext cx="9144000"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012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4400" y="2012949"/>
            <a:ext cx="7715200" cy="4525963"/>
          </a:xfrm>
        </p:spPr>
        <p:txBody>
          <a:bodyPr>
            <a:normAutofit/>
          </a:bodyPr>
          <a:lstStyle/>
          <a:p>
            <a:r>
              <a:rPr lang="fr-BE" sz="2800" b="0" dirty="0" err="1" smtClean="0"/>
              <a:t>Betere</a:t>
            </a:r>
            <a:r>
              <a:rPr lang="fr-BE" sz="2800" b="0" dirty="0" smtClean="0"/>
              <a:t> </a:t>
            </a:r>
            <a:r>
              <a:rPr lang="fr-BE" sz="2800" b="0" dirty="0" err="1" smtClean="0"/>
              <a:t>medicatieoverdracht</a:t>
            </a:r>
            <a:endParaRPr lang="fr-BE" sz="2800" b="0" dirty="0" smtClean="0"/>
          </a:p>
          <a:p>
            <a:r>
              <a:rPr lang="fr-BE" sz="2800" b="0" dirty="0" err="1" smtClean="0"/>
              <a:t>Terugdringen</a:t>
            </a:r>
            <a:r>
              <a:rPr lang="fr-BE" sz="2800" b="0" dirty="0" smtClean="0"/>
              <a:t> van </a:t>
            </a:r>
            <a:r>
              <a:rPr lang="fr-BE" sz="2800" b="0" dirty="0" err="1" smtClean="0"/>
              <a:t>geneesmiddelgebonden</a:t>
            </a:r>
            <a:r>
              <a:rPr lang="fr-BE" sz="2800" b="0" dirty="0" smtClean="0"/>
              <a:t> </a:t>
            </a:r>
            <a:r>
              <a:rPr lang="fr-BE" sz="2800" b="0" dirty="0" err="1" smtClean="0"/>
              <a:t>problemen</a:t>
            </a:r>
            <a:endParaRPr lang="fr-BE" sz="2800" b="0" dirty="0" smtClean="0"/>
          </a:p>
          <a:p>
            <a:r>
              <a:rPr lang="fr-BE" sz="2800" b="0" dirty="0" err="1" smtClean="0"/>
              <a:t>Verbeteren</a:t>
            </a:r>
            <a:r>
              <a:rPr lang="fr-BE" sz="2800" b="0" dirty="0" smtClean="0"/>
              <a:t> van de </a:t>
            </a:r>
            <a:r>
              <a:rPr lang="fr-BE" sz="2800" b="0" dirty="0" err="1" smtClean="0"/>
              <a:t>efficiëntie</a:t>
            </a:r>
            <a:r>
              <a:rPr lang="fr-BE" sz="2800" b="0" dirty="0" smtClean="0"/>
              <a:t> van de </a:t>
            </a:r>
            <a:r>
              <a:rPr lang="fr-BE" sz="2800" b="0" dirty="0" err="1" smtClean="0"/>
              <a:t>behandeling</a:t>
            </a:r>
            <a:r>
              <a:rPr lang="fr-BE" sz="2800" b="0" dirty="0" smtClean="0"/>
              <a:t> </a:t>
            </a:r>
          </a:p>
          <a:p>
            <a:r>
              <a:rPr lang="fr-BE" sz="2800" b="0" dirty="0" err="1" smtClean="0"/>
              <a:t>Gezamenlijke</a:t>
            </a:r>
            <a:r>
              <a:rPr lang="fr-BE" sz="2800" b="0" dirty="0" smtClean="0"/>
              <a:t> </a:t>
            </a:r>
            <a:r>
              <a:rPr lang="fr-BE" sz="2800" b="0" dirty="0" err="1" smtClean="0"/>
              <a:t>werkafspraken</a:t>
            </a:r>
            <a:r>
              <a:rPr lang="fr-BE" sz="2800" b="0" dirty="0" smtClean="0"/>
              <a:t> </a:t>
            </a:r>
          </a:p>
          <a:p>
            <a:r>
              <a:rPr lang="fr-BE" sz="2800" b="0" dirty="0" err="1" smtClean="0"/>
              <a:t>Verbeterprojecten</a:t>
            </a:r>
            <a:endParaRPr lang="fr-BE" sz="2800" b="0" dirty="0" smtClean="0"/>
          </a:p>
          <a:p>
            <a:pPr marL="0" indent="0">
              <a:buNone/>
            </a:pPr>
            <a:endParaRPr lang="fr-BE" sz="2600" b="0" dirty="0"/>
          </a:p>
          <a:p>
            <a:pPr marL="0" indent="0">
              <a:buNone/>
            </a:pPr>
            <a:r>
              <a:rPr lang="fr-BE" sz="2600" b="0" dirty="0" smtClean="0"/>
              <a:t>	</a:t>
            </a:r>
            <a:endParaRPr lang="nl-BE" b="0" dirty="0"/>
          </a:p>
        </p:txBody>
      </p:sp>
      <p:sp>
        <p:nvSpPr>
          <p:cNvPr id="5" name="Tijdelijke aanduiding voor dianummer 4"/>
          <p:cNvSpPr>
            <a:spLocks noGrp="1"/>
          </p:cNvSpPr>
          <p:nvPr>
            <p:ph type="sldNum" sz="quarter" idx="12"/>
          </p:nvPr>
        </p:nvSpPr>
        <p:spPr/>
        <p:txBody>
          <a:bodyPr/>
          <a:lstStyle/>
          <a:p>
            <a:fld id="{1ECABEB8-1C48-422B-91DA-5656165CC739}" type="slidenum">
              <a:rPr lang="fr-FR" smtClean="0"/>
              <a:pPr/>
              <a:t>6</a:t>
            </a:fld>
            <a:endParaRPr lang="fr-FR"/>
          </a:p>
        </p:txBody>
      </p:sp>
      <p:cxnSp>
        <p:nvCxnSpPr>
          <p:cNvPr id="6" name="Rechte verbindingslijn 5"/>
          <p:cNvCxnSpPr/>
          <p:nvPr/>
        </p:nvCxnSpPr>
        <p:spPr>
          <a:xfrm>
            <a:off x="0" y="1417638"/>
            <a:ext cx="9144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Title 2"/>
          <p:cNvSpPr>
            <a:spLocks noGrp="1"/>
          </p:cNvSpPr>
          <p:nvPr>
            <p:ph type="title"/>
          </p:nvPr>
        </p:nvSpPr>
        <p:spPr>
          <a:xfrm>
            <a:off x="827584" y="275822"/>
            <a:ext cx="8229600" cy="1143000"/>
          </a:xfrm>
        </p:spPr>
        <p:txBody>
          <a:bodyPr>
            <a:normAutofit/>
          </a:bodyPr>
          <a:lstStyle/>
          <a:p>
            <a:pPr algn="l"/>
            <a:r>
              <a:rPr lang="fr-BE" sz="4400" dirty="0" smtClean="0">
                <a:solidFill>
                  <a:srgbClr val="002060"/>
                </a:solidFill>
                <a:latin typeface="Tahoma" panose="020B0604030504040204" pitchFamily="34" charset="0"/>
                <a:ea typeface="Tahoma" panose="020B0604030504040204" pitchFamily="34" charset="0"/>
                <a:cs typeface="Tahoma" panose="020B0604030504040204" pitchFamily="34" charset="0"/>
              </a:rPr>
              <a:t>Wat </a:t>
            </a:r>
            <a:r>
              <a:rPr lang="fr-BE" sz="44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willen</a:t>
            </a:r>
            <a:r>
              <a:rPr lang="fr-BE" sz="4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fr-BE" sz="44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we</a:t>
            </a:r>
            <a:r>
              <a:rPr lang="fr-BE" sz="4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fr-BE" sz="44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bereiken</a:t>
            </a:r>
            <a:r>
              <a:rPr lang="fr-BE" sz="4400"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nl-BE" sz="4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47794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2276872"/>
            <a:ext cx="7704856" cy="575502"/>
          </a:xfrm>
        </p:spPr>
        <p:txBody>
          <a:bodyPr>
            <a:noAutofit/>
          </a:bodyPr>
          <a:lstStyle/>
          <a:p>
            <a:pPr marL="0" indent="0">
              <a:buNone/>
            </a:pPr>
            <a:r>
              <a:rPr lang="nl-NL" sz="2800" b="1" dirty="0">
                <a:solidFill>
                  <a:srgbClr val="FF0000"/>
                </a:solidFill>
              </a:rPr>
              <a:t>Zorgwekkende cijfers in </a:t>
            </a:r>
            <a:r>
              <a:rPr lang="nl-NL" sz="2800" b="1" dirty="0" smtClean="0">
                <a:solidFill>
                  <a:srgbClr val="FF0000"/>
                </a:solidFill>
              </a:rPr>
              <a:t>België (IMS rapport, 2015)</a:t>
            </a:r>
            <a:endParaRPr lang="nl-NL" sz="2800" b="1" dirty="0">
              <a:solidFill>
                <a:srgbClr val="FF0000"/>
              </a:solidFill>
            </a:endParaRPr>
          </a:p>
          <a:p>
            <a:pPr marL="0" indent="0">
              <a:buNone/>
            </a:pPr>
            <a:endParaRPr lang="nl-NL" sz="1600" dirty="0"/>
          </a:p>
        </p:txBody>
      </p:sp>
      <p:sp>
        <p:nvSpPr>
          <p:cNvPr id="6" name="Tijdelijke aanduiding voor inhoud 2"/>
          <p:cNvSpPr txBox="1">
            <a:spLocks/>
          </p:cNvSpPr>
          <p:nvPr/>
        </p:nvSpPr>
        <p:spPr>
          <a:xfrm>
            <a:off x="2627784" y="5301208"/>
            <a:ext cx="5195464" cy="503269"/>
          </a:xfrm>
          <a:prstGeom prst="rect">
            <a:avLst/>
          </a:prstGeom>
        </p:spPr>
        <p:txBody>
          <a:bodyPr vert="horz" lIns="72658" tIns="36329" rIns="72658" bIns="36329" rtlCol="0">
            <a:noAutofit/>
          </a:bodyPr>
          <a:lstStyle>
            <a:lvl1pPr marL="122987" indent="-122987" algn="l" defTabSz="491947" rtl="0" eaLnBrk="1" latinLnBrk="0" hangingPunct="1">
              <a:lnSpc>
                <a:spcPct val="90000"/>
              </a:lnSpc>
              <a:spcBef>
                <a:spcPts val="538"/>
              </a:spcBef>
              <a:buFont typeface="Arial" panose="020B0604020202020204" pitchFamily="34" charset="0"/>
              <a:buChar char="•"/>
              <a:defRPr sz="1506" kern="1200">
                <a:solidFill>
                  <a:schemeClr val="tx1"/>
                </a:solidFill>
                <a:latin typeface="+mn-lt"/>
                <a:ea typeface="+mn-ea"/>
                <a:cs typeface="+mn-cs"/>
              </a:defRPr>
            </a:lvl1pPr>
            <a:lvl2pPr marL="368960" indent="-122987" algn="l" defTabSz="491947" rtl="0" eaLnBrk="1" latinLnBrk="0" hangingPunct="1">
              <a:lnSpc>
                <a:spcPct val="90000"/>
              </a:lnSpc>
              <a:spcBef>
                <a:spcPts val="269"/>
              </a:spcBef>
              <a:buFont typeface="Arial" panose="020B0604020202020204" pitchFamily="34" charset="0"/>
              <a:buChar char="•"/>
              <a:defRPr sz="1291" kern="1200">
                <a:solidFill>
                  <a:schemeClr val="tx1"/>
                </a:solidFill>
                <a:latin typeface="+mn-lt"/>
                <a:ea typeface="+mn-ea"/>
                <a:cs typeface="+mn-cs"/>
              </a:defRPr>
            </a:lvl2pPr>
            <a:lvl3pPr marL="614934" indent="-122987" algn="l" defTabSz="491947" rtl="0" eaLnBrk="1" latinLnBrk="0" hangingPunct="1">
              <a:lnSpc>
                <a:spcPct val="90000"/>
              </a:lnSpc>
              <a:spcBef>
                <a:spcPts val="269"/>
              </a:spcBef>
              <a:buFont typeface="Arial" panose="020B0604020202020204" pitchFamily="34" charset="0"/>
              <a:buChar char="•"/>
              <a:defRPr sz="1076" kern="1200">
                <a:solidFill>
                  <a:schemeClr val="tx1"/>
                </a:solidFill>
                <a:latin typeface="+mn-lt"/>
                <a:ea typeface="+mn-ea"/>
                <a:cs typeface="+mn-cs"/>
              </a:defRPr>
            </a:lvl3pPr>
            <a:lvl4pPr marL="860908"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4pPr>
            <a:lvl5pPr marL="1106881"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5pPr>
            <a:lvl6pPr marL="1352855"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6pPr>
            <a:lvl7pPr marL="1598828"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7pPr>
            <a:lvl8pPr marL="1844802"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8pPr>
            <a:lvl9pPr marL="2090776"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9pPr>
          </a:lstStyle>
          <a:p>
            <a:pPr marL="0" indent="0">
              <a:buNone/>
            </a:pPr>
            <a:r>
              <a:rPr lang="nl-BE" sz="2861" b="1" dirty="0"/>
              <a:t>50 tot 70% </a:t>
            </a:r>
            <a:r>
              <a:rPr lang="nl-BE" sz="2861" dirty="0"/>
              <a:t>vermijdbaar!</a:t>
            </a:r>
            <a:endParaRPr lang="nl-NL" sz="2861" dirty="0"/>
          </a:p>
        </p:txBody>
      </p:sp>
      <p:grpSp>
        <p:nvGrpSpPr>
          <p:cNvPr id="10" name="Groep 9"/>
          <p:cNvGrpSpPr/>
          <p:nvPr/>
        </p:nvGrpSpPr>
        <p:grpSpPr>
          <a:xfrm>
            <a:off x="315257" y="3212976"/>
            <a:ext cx="4328751" cy="1429604"/>
            <a:chOff x="235126" y="2814046"/>
            <a:chExt cx="4328751" cy="1429604"/>
          </a:xfrm>
        </p:grpSpPr>
        <p:sp>
          <p:nvSpPr>
            <p:cNvPr id="5" name="Tijdelijke aanduiding voor inhoud 2"/>
            <p:cNvSpPr txBox="1">
              <a:spLocks/>
            </p:cNvSpPr>
            <p:nvPr/>
          </p:nvSpPr>
          <p:spPr>
            <a:xfrm>
              <a:off x="235126" y="2814046"/>
              <a:ext cx="4328751" cy="1429604"/>
            </a:xfrm>
            <a:prstGeom prst="rect">
              <a:avLst/>
            </a:prstGeom>
          </p:spPr>
          <p:txBody>
            <a:bodyPr vert="horz" lIns="72658" tIns="36329" rIns="72658" bIns="36329" rtlCol="0">
              <a:normAutofit/>
            </a:bodyPr>
            <a:lstStyle>
              <a:lvl1pPr marL="122987" indent="-122987" algn="l" defTabSz="491947" rtl="0" eaLnBrk="1" latinLnBrk="0" hangingPunct="1">
                <a:lnSpc>
                  <a:spcPct val="90000"/>
                </a:lnSpc>
                <a:spcBef>
                  <a:spcPts val="538"/>
                </a:spcBef>
                <a:buFont typeface="Arial" panose="020B0604020202020204" pitchFamily="34" charset="0"/>
                <a:buChar char="•"/>
                <a:defRPr sz="1506" kern="1200">
                  <a:solidFill>
                    <a:schemeClr val="tx1"/>
                  </a:solidFill>
                  <a:latin typeface="+mn-lt"/>
                  <a:ea typeface="+mn-ea"/>
                  <a:cs typeface="+mn-cs"/>
                </a:defRPr>
              </a:lvl1pPr>
              <a:lvl2pPr marL="368960" indent="-122987" algn="l" defTabSz="491947" rtl="0" eaLnBrk="1" latinLnBrk="0" hangingPunct="1">
                <a:lnSpc>
                  <a:spcPct val="90000"/>
                </a:lnSpc>
                <a:spcBef>
                  <a:spcPts val="269"/>
                </a:spcBef>
                <a:buFont typeface="Arial" panose="020B0604020202020204" pitchFamily="34" charset="0"/>
                <a:buChar char="•"/>
                <a:defRPr sz="1291" kern="1200">
                  <a:solidFill>
                    <a:schemeClr val="tx1"/>
                  </a:solidFill>
                  <a:latin typeface="+mn-lt"/>
                  <a:ea typeface="+mn-ea"/>
                  <a:cs typeface="+mn-cs"/>
                </a:defRPr>
              </a:lvl2pPr>
              <a:lvl3pPr marL="614934" indent="-122987" algn="l" defTabSz="491947" rtl="0" eaLnBrk="1" latinLnBrk="0" hangingPunct="1">
                <a:lnSpc>
                  <a:spcPct val="90000"/>
                </a:lnSpc>
                <a:spcBef>
                  <a:spcPts val="269"/>
                </a:spcBef>
                <a:buFont typeface="Arial" panose="020B0604020202020204" pitchFamily="34" charset="0"/>
                <a:buChar char="•"/>
                <a:defRPr sz="1076" kern="1200">
                  <a:solidFill>
                    <a:schemeClr val="tx1"/>
                  </a:solidFill>
                  <a:latin typeface="+mn-lt"/>
                  <a:ea typeface="+mn-ea"/>
                  <a:cs typeface="+mn-cs"/>
                </a:defRPr>
              </a:lvl3pPr>
              <a:lvl4pPr marL="860908"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4pPr>
              <a:lvl5pPr marL="1106881"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5pPr>
              <a:lvl6pPr marL="1352855"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6pPr>
              <a:lvl7pPr marL="1598828"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7pPr>
              <a:lvl8pPr marL="1844802"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8pPr>
              <a:lvl9pPr marL="2090776"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9pPr>
            </a:lstStyle>
            <a:p>
              <a:pPr marL="0" indent="0">
                <a:buNone/>
              </a:pPr>
              <a:r>
                <a:rPr lang="nl-BE" sz="2861" dirty="0"/>
                <a:t>jaarlijks </a:t>
              </a:r>
              <a:r>
                <a:rPr lang="nl-BE" sz="2861" b="1" dirty="0"/>
                <a:t>42.000 </a:t>
              </a:r>
              <a:r>
                <a:rPr lang="nl-BE" sz="2861" dirty="0"/>
                <a:t>ziekenhuisopnames </a:t>
              </a:r>
              <a:br>
                <a:rPr lang="nl-BE" sz="2861" dirty="0"/>
              </a:br>
              <a:r>
                <a:rPr lang="nl-BE" sz="2861" dirty="0"/>
                <a:t>door medicatiefouten</a:t>
              </a:r>
              <a:r>
                <a:rPr lang="nl-BE" sz="2861" dirty="0">
                  <a:solidFill>
                    <a:schemeClr val="bg1"/>
                  </a:solidFill>
                </a:rPr>
                <a:t> </a:t>
              </a:r>
            </a:p>
          </p:txBody>
        </p:sp>
        <p:sp>
          <p:nvSpPr>
            <p:cNvPr id="2" name="Ovaal 1"/>
            <p:cNvSpPr/>
            <p:nvPr/>
          </p:nvSpPr>
          <p:spPr>
            <a:xfrm>
              <a:off x="1025350" y="3609726"/>
              <a:ext cx="2730794" cy="46766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30"/>
            </a:p>
          </p:txBody>
        </p:sp>
      </p:grpSp>
      <p:grpSp>
        <p:nvGrpSpPr>
          <p:cNvPr id="7" name="Groep 6"/>
          <p:cNvGrpSpPr/>
          <p:nvPr/>
        </p:nvGrpSpPr>
        <p:grpSpPr>
          <a:xfrm>
            <a:off x="5508104" y="3495808"/>
            <a:ext cx="3373764" cy="1323168"/>
            <a:chOff x="7052990" y="962464"/>
            <a:chExt cx="4245906" cy="1665216"/>
          </a:xfrm>
        </p:grpSpPr>
        <p:sp>
          <p:nvSpPr>
            <p:cNvPr id="4" name="Tijdelijke aanduiding voor inhoud 2"/>
            <p:cNvSpPr txBox="1">
              <a:spLocks/>
            </p:cNvSpPr>
            <p:nvPr/>
          </p:nvSpPr>
          <p:spPr>
            <a:xfrm>
              <a:off x="7481888" y="962464"/>
              <a:ext cx="3817008" cy="1665216"/>
            </a:xfrm>
            <a:prstGeom prst="rect">
              <a:avLst/>
            </a:prstGeom>
          </p:spPr>
          <p:txBody>
            <a:bodyPr vert="horz" lIns="72658" tIns="36329" rIns="72658" bIns="36329" rtlCol="0">
              <a:normAutofit/>
            </a:bodyPr>
            <a:lstStyle>
              <a:lvl1pPr marL="122987" indent="-122987" algn="l" defTabSz="491947" rtl="0" eaLnBrk="1" latinLnBrk="0" hangingPunct="1">
                <a:lnSpc>
                  <a:spcPct val="90000"/>
                </a:lnSpc>
                <a:spcBef>
                  <a:spcPts val="538"/>
                </a:spcBef>
                <a:buFont typeface="Arial" panose="020B0604020202020204" pitchFamily="34" charset="0"/>
                <a:buChar char="•"/>
                <a:defRPr sz="1506" kern="1200">
                  <a:solidFill>
                    <a:schemeClr val="tx1"/>
                  </a:solidFill>
                  <a:latin typeface="+mn-lt"/>
                  <a:ea typeface="+mn-ea"/>
                  <a:cs typeface="+mn-cs"/>
                </a:defRPr>
              </a:lvl1pPr>
              <a:lvl2pPr marL="368960" indent="-122987" algn="l" defTabSz="491947" rtl="0" eaLnBrk="1" latinLnBrk="0" hangingPunct="1">
                <a:lnSpc>
                  <a:spcPct val="90000"/>
                </a:lnSpc>
                <a:spcBef>
                  <a:spcPts val="269"/>
                </a:spcBef>
                <a:buFont typeface="Arial" panose="020B0604020202020204" pitchFamily="34" charset="0"/>
                <a:buChar char="•"/>
                <a:defRPr sz="1291" kern="1200">
                  <a:solidFill>
                    <a:schemeClr val="tx1"/>
                  </a:solidFill>
                  <a:latin typeface="+mn-lt"/>
                  <a:ea typeface="+mn-ea"/>
                  <a:cs typeface="+mn-cs"/>
                </a:defRPr>
              </a:lvl2pPr>
              <a:lvl3pPr marL="614934" indent="-122987" algn="l" defTabSz="491947" rtl="0" eaLnBrk="1" latinLnBrk="0" hangingPunct="1">
                <a:lnSpc>
                  <a:spcPct val="90000"/>
                </a:lnSpc>
                <a:spcBef>
                  <a:spcPts val="269"/>
                </a:spcBef>
                <a:buFont typeface="Arial" panose="020B0604020202020204" pitchFamily="34" charset="0"/>
                <a:buChar char="•"/>
                <a:defRPr sz="1076" kern="1200">
                  <a:solidFill>
                    <a:schemeClr val="tx1"/>
                  </a:solidFill>
                  <a:latin typeface="+mn-lt"/>
                  <a:ea typeface="+mn-ea"/>
                  <a:cs typeface="+mn-cs"/>
                </a:defRPr>
              </a:lvl3pPr>
              <a:lvl4pPr marL="860908"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4pPr>
              <a:lvl5pPr marL="1106881"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5pPr>
              <a:lvl6pPr marL="1352855"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6pPr>
              <a:lvl7pPr marL="1598828"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7pPr>
              <a:lvl8pPr marL="1844802"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8pPr>
              <a:lvl9pPr marL="2090776"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9pPr>
            </a:lstStyle>
            <a:p>
              <a:pPr marL="0" indent="0">
                <a:buNone/>
              </a:pPr>
              <a:r>
                <a:rPr lang="nl-BE" sz="2861" dirty="0"/>
                <a:t>vermijdbare kost </a:t>
              </a:r>
              <a:br>
                <a:rPr lang="nl-BE" sz="2861" dirty="0"/>
              </a:br>
              <a:r>
                <a:rPr lang="nl-BE" sz="2861" dirty="0"/>
                <a:t>van meer dan </a:t>
              </a:r>
              <a:br>
                <a:rPr lang="nl-BE" sz="2861" dirty="0"/>
              </a:br>
              <a:r>
                <a:rPr lang="nl-BE" sz="2861" b="1" dirty="0"/>
                <a:t>200 miljoen euro</a:t>
              </a:r>
            </a:p>
          </p:txBody>
        </p:sp>
        <p:sp>
          <p:nvSpPr>
            <p:cNvPr id="8" name="Tijdelijke aanduiding voor inhoud 2"/>
            <p:cNvSpPr txBox="1">
              <a:spLocks/>
            </p:cNvSpPr>
            <p:nvPr/>
          </p:nvSpPr>
          <p:spPr>
            <a:xfrm>
              <a:off x="7052990" y="1070750"/>
              <a:ext cx="1505968" cy="693106"/>
            </a:xfrm>
            <a:prstGeom prst="rect">
              <a:avLst/>
            </a:prstGeom>
          </p:spPr>
          <p:txBody>
            <a:bodyPr vert="horz" lIns="72658" tIns="36329" rIns="72658" bIns="36329" rtlCol="0">
              <a:normAutofit/>
            </a:bodyPr>
            <a:lstStyle>
              <a:lvl1pPr marL="122987" indent="-122987" algn="l" defTabSz="491947" rtl="0" eaLnBrk="1" latinLnBrk="0" hangingPunct="1">
                <a:lnSpc>
                  <a:spcPct val="90000"/>
                </a:lnSpc>
                <a:spcBef>
                  <a:spcPts val="538"/>
                </a:spcBef>
                <a:buFont typeface="Arial" panose="020B0604020202020204" pitchFamily="34" charset="0"/>
                <a:buChar char="•"/>
                <a:defRPr sz="1506" kern="1200">
                  <a:solidFill>
                    <a:schemeClr val="tx1"/>
                  </a:solidFill>
                  <a:latin typeface="+mn-lt"/>
                  <a:ea typeface="+mn-ea"/>
                  <a:cs typeface="+mn-cs"/>
                </a:defRPr>
              </a:lvl1pPr>
              <a:lvl2pPr marL="368960" indent="-122987" algn="l" defTabSz="491947" rtl="0" eaLnBrk="1" latinLnBrk="0" hangingPunct="1">
                <a:lnSpc>
                  <a:spcPct val="90000"/>
                </a:lnSpc>
                <a:spcBef>
                  <a:spcPts val="269"/>
                </a:spcBef>
                <a:buFont typeface="Arial" panose="020B0604020202020204" pitchFamily="34" charset="0"/>
                <a:buChar char="•"/>
                <a:defRPr sz="1291" kern="1200">
                  <a:solidFill>
                    <a:schemeClr val="tx1"/>
                  </a:solidFill>
                  <a:latin typeface="+mn-lt"/>
                  <a:ea typeface="+mn-ea"/>
                  <a:cs typeface="+mn-cs"/>
                </a:defRPr>
              </a:lvl2pPr>
              <a:lvl3pPr marL="614934" indent="-122987" algn="l" defTabSz="491947" rtl="0" eaLnBrk="1" latinLnBrk="0" hangingPunct="1">
                <a:lnSpc>
                  <a:spcPct val="90000"/>
                </a:lnSpc>
                <a:spcBef>
                  <a:spcPts val="269"/>
                </a:spcBef>
                <a:buFont typeface="Arial" panose="020B0604020202020204" pitchFamily="34" charset="0"/>
                <a:buChar char="•"/>
                <a:defRPr sz="1076" kern="1200">
                  <a:solidFill>
                    <a:schemeClr val="tx1"/>
                  </a:solidFill>
                  <a:latin typeface="+mn-lt"/>
                  <a:ea typeface="+mn-ea"/>
                  <a:cs typeface="+mn-cs"/>
                </a:defRPr>
              </a:lvl3pPr>
              <a:lvl4pPr marL="860908"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4pPr>
              <a:lvl5pPr marL="1106881"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5pPr>
              <a:lvl6pPr marL="1352855"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6pPr>
              <a:lvl7pPr marL="1598828"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7pPr>
              <a:lvl8pPr marL="1844802"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8pPr>
              <a:lvl9pPr marL="2090776" indent="-122987" algn="l" defTabSz="491947" rtl="0" eaLnBrk="1" latinLnBrk="0" hangingPunct="1">
                <a:lnSpc>
                  <a:spcPct val="90000"/>
                </a:lnSpc>
                <a:spcBef>
                  <a:spcPts val="269"/>
                </a:spcBef>
                <a:buFont typeface="Arial" panose="020B0604020202020204" pitchFamily="34" charset="0"/>
                <a:buChar char="•"/>
                <a:defRPr sz="968" kern="1200">
                  <a:solidFill>
                    <a:schemeClr val="tx1"/>
                  </a:solidFill>
                  <a:latin typeface="+mn-lt"/>
                  <a:ea typeface="+mn-ea"/>
                  <a:cs typeface="+mn-cs"/>
                </a:defRPr>
              </a:lvl9pPr>
            </a:lstStyle>
            <a:p>
              <a:pPr marL="0" indent="0">
                <a:buNone/>
              </a:pPr>
              <a:r>
                <a:rPr lang="nl-BE" sz="2225" dirty="0">
                  <a:solidFill>
                    <a:srgbClr val="FF0000"/>
                  </a:solidFill>
                  <a:sym typeface="Wingdings"/>
                </a:rPr>
                <a:t></a:t>
              </a:r>
              <a:endParaRPr lang="nl-BE" sz="2861" b="1" dirty="0">
                <a:solidFill>
                  <a:srgbClr val="FF0000"/>
                </a:solidFill>
              </a:endParaRPr>
            </a:p>
          </p:txBody>
        </p:sp>
      </p:grpSp>
      <p:sp>
        <p:nvSpPr>
          <p:cNvPr id="11" name="Tijdelijke aanduiding voor dianummer 10"/>
          <p:cNvSpPr>
            <a:spLocks noGrp="1"/>
          </p:cNvSpPr>
          <p:nvPr>
            <p:ph type="sldNum" sz="quarter" idx="12"/>
          </p:nvPr>
        </p:nvSpPr>
        <p:spPr/>
        <p:txBody>
          <a:bodyPr/>
          <a:lstStyle/>
          <a:p>
            <a:fld id="{EFACDE89-B6FC-45F6-9E25-2788462F087B}" type="slidenum">
              <a:rPr lang="nl-BE" smtClean="0"/>
              <a:t>7</a:t>
            </a:fld>
            <a:endParaRPr lang="nl-BE"/>
          </a:p>
        </p:txBody>
      </p:sp>
      <p:sp>
        <p:nvSpPr>
          <p:cNvPr id="12" name="Title 2"/>
          <p:cNvSpPr>
            <a:spLocks noGrp="1"/>
          </p:cNvSpPr>
          <p:nvPr>
            <p:ph type="title"/>
          </p:nvPr>
        </p:nvSpPr>
        <p:spPr>
          <a:xfrm>
            <a:off x="613520" y="164532"/>
            <a:ext cx="8422976" cy="1143000"/>
          </a:xfrm>
        </p:spPr>
        <p:txBody>
          <a:bodyPr>
            <a:normAutofit/>
          </a:bodyPr>
          <a:lstStyle/>
          <a:p>
            <a:pPr algn="l"/>
            <a:r>
              <a:rPr lang="fr-BE" sz="4400" dirty="0" smtClean="0">
                <a:solidFill>
                  <a:srgbClr val="002060"/>
                </a:solidFill>
                <a:latin typeface="Tahoma" panose="020B0604030504040204" pitchFamily="34" charset="0"/>
                <a:ea typeface="Tahoma" panose="020B0604030504040204" pitchFamily="34" charset="0"/>
                <a:cs typeface="Tahoma" panose="020B0604030504040204" pitchFamily="34" charset="0"/>
              </a:rPr>
              <a:t>Is </a:t>
            </a:r>
            <a:r>
              <a:rPr lang="fr-BE" sz="44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een</a:t>
            </a:r>
            <a:r>
              <a:rPr lang="fr-BE" sz="4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MFO </a:t>
            </a:r>
            <a:r>
              <a:rPr lang="fr-BE" sz="44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nodig</a:t>
            </a:r>
            <a:r>
              <a:rPr lang="fr-BE" sz="4400"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nl-BE" sz="4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13" name="Rechte verbindingslijn 12"/>
          <p:cNvCxnSpPr/>
          <p:nvPr/>
        </p:nvCxnSpPr>
        <p:spPr>
          <a:xfrm>
            <a:off x="0" y="1417638"/>
            <a:ext cx="9144000"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47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1052736"/>
            <a:ext cx="8385533" cy="4413477"/>
          </a:xfrm>
        </p:spPr>
        <p:txBody>
          <a:bodyPr>
            <a:normAutofit fontScale="85000" lnSpcReduction="10000"/>
          </a:bodyPr>
          <a:lstStyle/>
          <a:p>
            <a:pPr marL="0" indent="0" algn="ctr">
              <a:buNone/>
            </a:pPr>
            <a:endParaRPr lang="nl-BE" sz="3496" b="1" dirty="0"/>
          </a:p>
          <a:p>
            <a:pPr marL="0" indent="0" algn="ctr">
              <a:buNone/>
            </a:pPr>
            <a:r>
              <a:rPr lang="nl-BE" sz="4291" b="1" dirty="0" smtClean="0">
                <a:solidFill>
                  <a:srgbClr val="FF0000"/>
                </a:solidFill>
              </a:rPr>
              <a:t>Basisprincipes</a:t>
            </a:r>
          </a:p>
          <a:p>
            <a:pPr marL="0" indent="0" algn="ctr">
              <a:buNone/>
            </a:pPr>
            <a:r>
              <a:rPr lang="nl-BE" sz="4291" b="1" dirty="0" smtClean="0"/>
              <a:t>Een </a:t>
            </a:r>
            <a:r>
              <a:rPr lang="nl-BE" sz="4291" b="1" dirty="0"/>
              <a:t>goed ontslag begint bij </a:t>
            </a:r>
          </a:p>
          <a:p>
            <a:pPr marL="0" indent="0" algn="ctr">
              <a:buNone/>
            </a:pPr>
            <a:r>
              <a:rPr lang="nl-BE" sz="4291" b="1" dirty="0"/>
              <a:t>een goede </a:t>
            </a:r>
            <a:r>
              <a:rPr lang="nl-BE" sz="4291" b="1" dirty="0" smtClean="0"/>
              <a:t>opname</a:t>
            </a:r>
          </a:p>
          <a:p>
            <a:pPr marL="0" indent="0" algn="ctr">
              <a:buNone/>
            </a:pPr>
            <a:endParaRPr lang="nl-BE" sz="4400" b="1" dirty="0" smtClean="0"/>
          </a:p>
          <a:p>
            <a:pPr marL="0" indent="0" algn="ctr">
              <a:buNone/>
            </a:pPr>
            <a:r>
              <a:rPr lang="nl-BE" sz="4400" b="1" dirty="0" smtClean="0"/>
              <a:t>De </a:t>
            </a:r>
            <a:r>
              <a:rPr lang="nl-BE" sz="4400" b="1" dirty="0"/>
              <a:t>patiënt staat centraal</a:t>
            </a:r>
          </a:p>
          <a:p>
            <a:pPr marL="0" indent="0" algn="ctr">
              <a:buNone/>
            </a:pPr>
            <a:r>
              <a:rPr lang="nl-BE" sz="4400" b="1" dirty="0"/>
              <a:t>Zijn zorg mag niet onderbroken worden</a:t>
            </a:r>
          </a:p>
          <a:p>
            <a:pPr marL="0" indent="0" algn="ctr">
              <a:buNone/>
            </a:pPr>
            <a:endParaRPr lang="nl-BE" sz="4291" b="1" dirty="0"/>
          </a:p>
          <a:p>
            <a:pPr marL="0" indent="0">
              <a:buNone/>
            </a:pPr>
            <a:endParaRPr lang="nl-BE" sz="4291" dirty="0"/>
          </a:p>
        </p:txBody>
      </p:sp>
      <p:sp>
        <p:nvSpPr>
          <p:cNvPr id="2" name="Tekstvak 1"/>
          <p:cNvSpPr txBox="1"/>
          <p:nvPr/>
        </p:nvSpPr>
        <p:spPr>
          <a:xfrm>
            <a:off x="558904" y="-1713973"/>
            <a:ext cx="184731" cy="312393"/>
          </a:xfrm>
          <a:prstGeom prst="rect">
            <a:avLst/>
          </a:prstGeom>
          <a:noFill/>
        </p:spPr>
        <p:txBody>
          <a:bodyPr wrap="none" rtlCol="0">
            <a:spAutoFit/>
          </a:bodyPr>
          <a:lstStyle/>
          <a:p>
            <a:endParaRPr lang="nl-NL" sz="1430" dirty="0"/>
          </a:p>
        </p:txBody>
      </p:sp>
      <p:sp>
        <p:nvSpPr>
          <p:cNvPr id="4" name="Tijdelijke aanduiding voor dianummer 3"/>
          <p:cNvSpPr>
            <a:spLocks noGrp="1"/>
          </p:cNvSpPr>
          <p:nvPr>
            <p:ph type="sldNum" sz="quarter" idx="12"/>
          </p:nvPr>
        </p:nvSpPr>
        <p:spPr/>
        <p:txBody>
          <a:bodyPr/>
          <a:lstStyle/>
          <a:p>
            <a:fld id="{EFACDE89-B6FC-45F6-9E25-2788462F087B}" type="slidenum">
              <a:rPr lang="nl-BE" smtClean="0"/>
              <a:t>8</a:t>
            </a:fld>
            <a:endParaRPr lang="nl-BE"/>
          </a:p>
        </p:txBody>
      </p:sp>
    </p:spTree>
    <p:extLst>
      <p:ext uri="{BB962C8B-B14F-4D97-AF65-F5344CB8AC3E}">
        <p14:creationId xmlns:p14="http://schemas.microsoft.com/office/powerpoint/2010/main" val="2327412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Het verhaal van Roger</a:t>
            </a:r>
            <a:endParaRPr lang="nl-BE" dirty="0"/>
          </a:p>
        </p:txBody>
      </p:sp>
      <p:sp>
        <p:nvSpPr>
          <p:cNvPr id="5" name="Ondertitel 4"/>
          <p:cNvSpPr>
            <a:spLocks noGrp="1"/>
          </p:cNvSpPr>
          <p:nvPr>
            <p:ph type="subTitle" idx="1"/>
          </p:nvPr>
        </p:nvSpPr>
        <p:spPr/>
        <p:txBody>
          <a:bodyPr/>
          <a:lstStyle/>
          <a:p>
            <a:r>
              <a:rPr lang="nl-BE" dirty="0" smtClean="0"/>
              <a:t>Verteld door Roger, het ziekenhuis, de huisapotheker en de huisarts</a:t>
            </a:r>
            <a:endParaRPr lang="nl-BE" dirty="0"/>
          </a:p>
        </p:txBody>
      </p:sp>
      <p:sp>
        <p:nvSpPr>
          <p:cNvPr id="2" name="Tijdelijke aanduiding voor dianummer 1"/>
          <p:cNvSpPr>
            <a:spLocks noGrp="1"/>
          </p:cNvSpPr>
          <p:nvPr>
            <p:ph type="sldNum" sz="quarter" idx="12"/>
          </p:nvPr>
        </p:nvSpPr>
        <p:spPr/>
        <p:txBody>
          <a:bodyPr/>
          <a:lstStyle/>
          <a:p>
            <a:fld id="{EFACDE89-B6FC-45F6-9E25-2788462F087B}" type="slidenum">
              <a:rPr lang="nl-BE" smtClean="0"/>
              <a:t>9</a:t>
            </a:fld>
            <a:endParaRPr lang="nl-BE"/>
          </a:p>
        </p:txBody>
      </p:sp>
    </p:spTree>
    <p:extLst>
      <p:ext uri="{BB962C8B-B14F-4D97-AF65-F5344CB8AC3E}">
        <p14:creationId xmlns:p14="http://schemas.microsoft.com/office/powerpoint/2010/main" val="3009778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TotalTime>
  <Words>1202</Words>
  <Application>Microsoft Office PowerPoint</Application>
  <PresentationFormat>Diavoorstelling (4:3)</PresentationFormat>
  <Paragraphs>188</Paragraphs>
  <Slides>27</Slides>
  <Notes>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27</vt:i4>
      </vt:variant>
    </vt:vector>
  </HeadingPairs>
  <TitlesOfParts>
    <vt:vector size="32" baseType="lpstr">
      <vt:lpstr>Arial</vt:lpstr>
      <vt:lpstr>Calibri</vt:lpstr>
      <vt:lpstr>Tahoma</vt:lpstr>
      <vt:lpstr>Wingdings</vt:lpstr>
      <vt:lpstr>Kantoorthema</vt:lpstr>
      <vt:lpstr>MFO medicatieoverdracht bij transmurale zorg</vt:lpstr>
      <vt:lpstr>Programma</vt:lpstr>
      <vt:lpstr>MFO</vt:lpstr>
      <vt:lpstr>Wat is een MFO?</vt:lpstr>
      <vt:lpstr>Waarom een MFO?</vt:lpstr>
      <vt:lpstr>Wat willen we bereiken?</vt:lpstr>
      <vt:lpstr>Is een MFO nodig?</vt:lpstr>
      <vt:lpstr>PowerPoint-presentatie</vt:lpstr>
      <vt:lpstr>Het verhaal van Roger</vt:lpstr>
      <vt:lpstr>PowerPoint-presentatie</vt:lpstr>
      <vt:lpstr>Roger vertelt……</vt:lpstr>
      <vt:lpstr>het ziekenhuis vertelt………</vt:lpstr>
      <vt:lpstr>De huisapr van Roger vertelt………</vt:lpstr>
      <vt:lpstr>De huisarts van Roger vertelt…..</vt:lpstr>
      <vt:lpstr>Knelpunten gemeten in onze regio</vt:lpstr>
      <vt:lpstr>Knelpunten in onze regio</vt:lpstr>
      <vt:lpstr>Van knelpunt naar verbeterproject</vt:lpstr>
      <vt:lpstr>Wat willen we verbeteren?  Interactief debat, world café principe</vt:lpstr>
      <vt:lpstr>De apothekers stellen voor </vt:lpstr>
      <vt:lpstr>Reacties? Feedback?</vt:lpstr>
      <vt:lpstr>De huisartsen stellen voor </vt:lpstr>
      <vt:lpstr>Reacties? Feedback?</vt:lpstr>
      <vt:lpstr>Het ziekenhuis stelt voor </vt:lpstr>
      <vt:lpstr>Reacties? Feedback?</vt:lpstr>
      <vt:lpstr>Streefdoel? </vt:lpstr>
      <vt:lpstr>Aanpak</vt:lpstr>
      <vt:lpstr>In beeld Roger over één jaar</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MFO valpreventie</dc:title>
  <dc:creator>Carolien Bogaerts</dc:creator>
  <cp:lastModifiedBy>Marie Vandeputte</cp:lastModifiedBy>
  <cp:revision>71</cp:revision>
  <dcterms:created xsi:type="dcterms:W3CDTF">2015-02-24T08:48:45Z</dcterms:created>
  <dcterms:modified xsi:type="dcterms:W3CDTF">2016-06-07T12:33:59Z</dcterms:modified>
</cp:coreProperties>
</file>